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74" r:id="rId2"/>
    <p:sldMasterId id="2147483686" r:id="rId3"/>
    <p:sldMasterId id="2147483738" r:id="rId4"/>
  </p:sldMasterIdLst>
  <p:notesMasterIdLst>
    <p:notesMasterId r:id="rId16"/>
  </p:notesMasterIdLst>
  <p:handoutMasterIdLst>
    <p:handoutMasterId r:id="rId17"/>
  </p:handoutMasterIdLst>
  <p:sldIdLst>
    <p:sldId id="1849" r:id="rId5"/>
    <p:sldId id="1838" r:id="rId6"/>
    <p:sldId id="1840" r:id="rId7"/>
    <p:sldId id="1848" r:id="rId8"/>
    <p:sldId id="1841" r:id="rId9"/>
    <p:sldId id="1842" r:id="rId10"/>
    <p:sldId id="1843" r:id="rId11"/>
    <p:sldId id="1844" r:id="rId12"/>
    <p:sldId id="1845" r:id="rId13"/>
    <p:sldId id="1846" r:id="rId14"/>
    <p:sldId id="1847" r:id="rId15"/>
  </p:sldIdLst>
  <p:sldSz cx="9144000" cy="5143500" type="screen16x9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1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1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1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1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1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i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00FF"/>
    <a:srgbClr val="CC3300"/>
    <a:srgbClr val="66FFFF"/>
    <a:srgbClr val="33CCFF"/>
    <a:srgbClr val="FFFF99"/>
    <a:srgbClr val="FEEDA4"/>
    <a:srgbClr val="FFD889"/>
    <a:srgbClr val="FFDF9F"/>
    <a:srgbClr val="FF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9382" autoAdjust="0"/>
  </p:normalViewPr>
  <p:slideViewPr>
    <p:cSldViewPr>
      <p:cViewPr>
        <p:scale>
          <a:sx n="100" d="100"/>
          <a:sy n="100" d="100"/>
        </p:scale>
        <p:origin x="-1046" y="-307"/>
      </p:cViewPr>
      <p:guideLst>
        <p:guide orient="horz"/>
        <p:guide pos="4512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99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CD1C9-BC22-490D-86A4-1ED3C4ECDC97}" type="doc">
      <dgm:prSet loTypeId="urn:microsoft.com/office/officeart/2005/8/layout/vList4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7761640-CB16-4BE3-892E-4DC7BEC774B5}">
      <dgm:prSet phldrT="[Text]" custT="1"/>
      <dgm:spPr/>
      <dgm:t>
        <a:bodyPr/>
        <a:lstStyle/>
        <a:p>
          <a:r>
            <a:rPr lang="en-IN" sz="1600" dirty="0" smtClean="0"/>
            <a:t>Identify the risk, risk register(What technology customer end, Man support from client side, Customer Data sharing policy, Customer Working compliance, any machine breakdown, pandemic risk)</a:t>
          </a:r>
          <a:endParaRPr lang="en-US" sz="3200" dirty="0"/>
        </a:p>
      </dgm:t>
    </dgm:pt>
    <dgm:pt modelId="{3DCA94B9-D85E-4802-98B1-AF830179ED92}" type="parTrans" cxnId="{58FFE6EB-737B-4B6B-9664-2ACCB5ADF38C}">
      <dgm:prSet/>
      <dgm:spPr/>
      <dgm:t>
        <a:bodyPr/>
        <a:lstStyle/>
        <a:p>
          <a:endParaRPr lang="en-US"/>
        </a:p>
      </dgm:t>
    </dgm:pt>
    <dgm:pt modelId="{DFE76D14-45B2-4730-9524-3D1997B5CD2F}" type="sibTrans" cxnId="{58FFE6EB-737B-4B6B-9664-2ACCB5ADF38C}">
      <dgm:prSet/>
      <dgm:spPr/>
      <dgm:t>
        <a:bodyPr/>
        <a:lstStyle/>
        <a:p>
          <a:endParaRPr lang="en-US"/>
        </a:p>
      </dgm:t>
    </dgm:pt>
    <dgm:pt modelId="{4AD38F77-A2F3-485A-93DE-CA5CECBD2830}">
      <dgm:prSet phldrT="[Text]" custT="1"/>
      <dgm:spPr/>
      <dgm:t>
        <a:bodyPr/>
        <a:lstStyle/>
        <a:p>
          <a:r>
            <a:rPr lang="en-IN" sz="1600" dirty="0" smtClean="0"/>
            <a:t>Prioritize the risk, track the risk during task execution (Assigning task, support for tech and extra skill required, daily updates)  </a:t>
          </a:r>
          <a:endParaRPr lang="en-US" sz="1600" dirty="0"/>
        </a:p>
      </dgm:t>
    </dgm:pt>
    <dgm:pt modelId="{9075B2F1-3B74-4174-ABE7-91E96768678B}" type="parTrans" cxnId="{D041E5FC-935E-4FE6-BCD9-5B084BB85753}">
      <dgm:prSet/>
      <dgm:spPr/>
      <dgm:t>
        <a:bodyPr/>
        <a:lstStyle/>
        <a:p>
          <a:endParaRPr lang="en-US"/>
        </a:p>
      </dgm:t>
    </dgm:pt>
    <dgm:pt modelId="{FA99689F-F9B4-45E8-8565-D1CE6D82F913}" type="sibTrans" cxnId="{D041E5FC-935E-4FE6-BCD9-5B084BB85753}">
      <dgm:prSet/>
      <dgm:spPr/>
      <dgm:t>
        <a:bodyPr/>
        <a:lstStyle/>
        <a:p>
          <a:endParaRPr lang="en-US"/>
        </a:p>
      </dgm:t>
    </dgm:pt>
    <dgm:pt modelId="{0E2D085D-0572-4839-A772-B99170ADB12D}">
      <dgm:prSet phldrT="[Text]" custT="1"/>
      <dgm:spPr/>
      <dgm:t>
        <a:bodyPr/>
        <a:lstStyle/>
        <a:p>
          <a:r>
            <a:rPr lang="en-IN" sz="1600" dirty="0" smtClean="0"/>
            <a:t>Impact and response of the risk (Upstanding project and PPA, daily meeting, follow all </a:t>
          </a:r>
          <a:r>
            <a:rPr lang="en-IN" sz="1600" dirty="0" err="1" smtClean="0"/>
            <a:t>covid</a:t>
          </a:r>
          <a:r>
            <a:rPr lang="en-IN" sz="1600" dirty="0" smtClean="0"/>
            <a:t> guidelines)</a:t>
          </a:r>
          <a:endParaRPr lang="en-US" sz="1600" dirty="0"/>
        </a:p>
      </dgm:t>
    </dgm:pt>
    <dgm:pt modelId="{0583A0AC-5B2B-4997-A7A9-792202F37E47}" type="parTrans" cxnId="{AA4025D0-DFCB-4FAC-B5D3-16308D0BE772}">
      <dgm:prSet/>
      <dgm:spPr/>
      <dgm:t>
        <a:bodyPr/>
        <a:lstStyle/>
        <a:p>
          <a:endParaRPr lang="en-US"/>
        </a:p>
      </dgm:t>
    </dgm:pt>
    <dgm:pt modelId="{395B61A7-1058-4ECF-BCFA-C54DAEEABEC0}" type="sibTrans" cxnId="{AA4025D0-DFCB-4FAC-B5D3-16308D0BE772}">
      <dgm:prSet/>
      <dgm:spPr/>
      <dgm:t>
        <a:bodyPr/>
        <a:lstStyle/>
        <a:p>
          <a:endParaRPr lang="en-US"/>
        </a:p>
      </dgm:t>
    </dgm:pt>
    <dgm:pt modelId="{5845332D-E442-4BAA-B8A3-1267ACC7420C}" type="pres">
      <dgm:prSet presAssocID="{E70CD1C9-BC22-490D-86A4-1ED3C4ECDC9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AD2972-2ACC-44FC-9517-13C8F24D8E98}" type="pres">
      <dgm:prSet presAssocID="{E7761640-CB16-4BE3-892E-4DC7BEC774B5}" presName="comp" presStyleCnt="0"/>
      <dgm:spPr/>
    </dgm:pt>
    <dgm:pt modelId="{ABA057ED-56E2-446E-A2D1-225AB07CD707}" type="pres">
      <dgm:prSet presAssocID="{E7761640-CB16-4BE3-892E-4DC7BEC774B5}" presName="box" presStyleLbl="node1" presStyleIdx="0" presStyleCnt="3"/>
      <dgm:spPr/>
      <dgm:t>
        <a:bodyPr/>
        <a:lstStyle/>
        <a:p>
          <a:endParaRPr lang="en-US"/>
        </a:p>
      </dgm:t>
    </dgm:pt>
    <dgm:pt modelId="{E390ADAD-649E-430A-A21E-56827E5EB8F2}" type="pres">
      <dgm:prSet presAssocID="{E7761640-CB16-4BE3-892E-4DC7BEC774B5}" presName="img" presStyleLbl="fgImgPlace1" presStyleIdx="0" presStyleCnt="3" custScaleX="70338" custLinFactNeighborX="-13514"/>
      <dgm:spPr/>
    </dgm:pt>
    <dgm:pt modelId="{27474000-C15C-4A4B-AA4E-CE26CDCEE0B2}" type="pres">
      <dgm:prSet presAssocID="{E7761640-CB16-4BE3-892E-4DC7BEC774B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7091C-8D2D-4DEC-8A42-58959A7761D6}" type="pres">
      <dgm:prSet presAssocID="{DFE76D14-45B2-4730-9524-3D1997B5CD2F}" presName="spacer" presStyleCnt="0"/>
      <dgm:spPr/>
    </dgm:pt>
    <dgm:pt modelId="{E0A5E677-79F7-49C6-ACDC-2103F630A573}" type="pres">
      <dgm:prSet presAssocID="{4AD38F77-A2F3-485A-93DE-CA5CECBD2830}" presName="comp" presStyleCnt="0"/>
      <dgm:spPr/>
    </dgm:pt>
    <dgm:pt modelId="{3C608166-A2DD-4B3E-9C26-A6393D04986F}" type="pres">
      <dgm:prSet presAssocID="{4AD38F77-A2F3-485A-93DE-CA5CECBD2830}" presName="box" presStyleLbl="node1" presStyleIdx="1" presStyleCnt="3"/>
      <dgm:spPr/>
      <dgm:t>
        <a:bodyPr/>
        <a:lstStyle/>
        <a:p>
          <a:endParaRPr lang="en-US"/>
        </a:p>
      </dgm:t>
    </dgm:pt>
    <dgm:pt modelId="{17DCB899-1D7E-48DE-AE9F-39F82A4F5008}" type="pres">
      <dgm:prSet presAssocID="{4AD38F77-A2F3-485A-93DE-CA5CECBD2830}" presName="img" presStyleLbl="fgImgPlace1" presStyleIdx="1" presStyleCnt="3" custScaleX="70337" custLinFactNeighborX="-13513"/>
      <dgm:spPr/>
    </dgm:pt>
    <dgm:pt modelId="{56AB9639-EE30-4E1A-BC0B-56B3C45CFFCB}" type="pres">
      <dgm:prSet presAssocID="{4AD38F77-A2F3-485A-93DE-CA5CECBD283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49F72-20EC-45B4-B5C6-A198616F23D6}" type="pres">
      <dgm:prSet presAssocID="{FA99689F-F9B4-45E8-8565-D1CE6D82F913}" presName="spacer" presStyleCnt="0"/>
      <dgm:spPr/>
    </dgm:pt>
    <dgm:pt modelId="{62C46A08-1EF2-456D-B68C-3A5C84B60438}" type="pres">
      <dgm:prSet presAssocID="{0E2D085D-0572-4839-A772-B99170ADB12D}" presName="comp" presStyleCnt="0"/>
      <dgm:spPr/>
    </dgm:pt>
    <dgm:pt modelId="{B6D2EA83-AA4C-4E44-B606-0369043ECB85}" type="pres">
      <dgm:prSet presAssocID="{0E2D085D-0572-4839-A772-B99170ADB12D}" presName="box" presStyleLbl="node1" presStyleIdx="2" presStyleCnt="3"/>
      <dgm:spPr/>
      <dgm:t>
        <a:bodyPr/>
        <a:lstStyle/>
        <a:p>
          <a:endParaRPr lang="en-US"/>
        </a:p>
      </dgm:t>
    </dgm:pt>
    <dgm:pt modelId="{85FE6095-8757-46EC-9E56-168923C369D2}" type="pres">
      <dgm:prSet presAssocID="{0E2D085D-0572-4839-A772-B99170ADB12D}" presName="img" presStyleLbl="fgImgPlace1" presStyleIdx="2" presStyleCnt="3" custScaleX="73805" custLinFactNeighborX="-15247" custLinFactNeighborY="23"/>
      <dgm:spPr/>
    </dgm:pt>
    <dgm:pt modelId="{CB512B17-A7FB-4E69-9AC1-48DD50EC804C}" type="pres">
      <dgm:prSet presAssocID="{0E2D085D-0572-4839-A772-B99170ADB12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AA5137-D272-484C-A78F-AA7272E123B3}" type="presOf" srcId="{E7761640-CB16-4BE3-892E-4DC7BEC774B5}" destId="{ABA057ED-56E2-446E-A2D1-225AB07CD707}" srcOrd="0" destOrd="0" presId="urn:microsoft.com/office/officeart/2005/8/layout/vList4"/>
    <dgm:cxn modelId="{58FFE6EB-737B-4B6B-9664-2ACCB5ADF38C}" srcId="{E70CD1C9-BC22-490D-86A4-1ED3C4ECDC97}" destId="{E7761640-CB16-4BE3-892E-4DC7BEC774B5}" srcOrd="0" destOrd="0" parTransId="{3DCA94B9-D85E-4802-98B1-AF830179ED92}" sibTransId="{DFE76D14-45B2-4730-9524-3D1997B5CD2F}"/>
    <dgm:cxn modelId="{63283F4F-82F1-45DB-8ACB-712339520C68}" type="presOf" srcId="{0E2D085D-0572-4839-A772-B99170ADB12D}" destId="{CB512B17-A7FB-4E69-9AC1-48DD50EC804C}" srcOrd="1" destOrd="0" presId="urn:microsoft.com/office/officeart/2005/8/layout/vList4"/>
    <dgm:cxn modelId="{907A9721-3539-401D-9057-615490C5E3DF}" type="presOf" srcId="{E70CD1C9-BC22-490D-86A4-1ED3C4ECDC97}" destId="{5845332D-E442-4BAA-B8A3-1267ACC7420C}" srcOrd="0" destOrd="0" presId="urn:microsoft.com/office/officeart/2005/8/layout/vList4"/>
    <dgm:cxn modelId="{AA4025D0-DFCB-4FAC-B5D3-16308D0BE772}" srcId="{E70CD1C9-BC22-490D-86A4-1ED3C4ECDC97}" destId="{0E2D085D-0572-4839-A772-B99170ADB12D}" srcOrd="2" destOrd="0" parTransId="{0583A0AC-5B2B-4997-A7A9-792202F37E47}" sibTransId="{395B61A7-1058-4ECF-BCFA-C54DAEEABEC0}"/>
    <dgm:cxn modelId="{78BE5A63-94F4-449D-BA4E-88F6D084C0C7}" type="presOf" srcId="{E7761640-CB16-4BE3-892E-4DC7BEC774B5}" destId="{27474000-C15C-4A4B-AA4E-CE26CDCEE0B2}" srcOrd="1" destOrd="0" presId="urn:microsoft.com/office/officeart/2005/8/layout/vList4"/>
    <dgm:cxn modelId="{DA92CBD6-1A22-4169-B266-E92B7A3207C7}" type="presOf" srcId="{4AD38F77-A2F3-485A-93DE-CA5CECBD2830}" destId="{3C608166-A2DD-4B3E-9C26-A6393D04986F}" srcOrd="0" destOrd="0" presId="urn:microsoft.com/office/officeart/2005/8/layout/vList4"/>
    <dgm:cxn modelId="{D041E5FC-935E-4FE6-BCD9-5B084BB85753}" srcId="{E70CD1C9-BC22-490D-86A4-1ED3C4ECDC97}" destId="{4AD38F77-A2F3-485A-93DE-CA5CECBD2830}" srcOrd="1" destOrd="0" parTransId="{9075B2F1-3B74-4174-ABE7-91E96768678B}" sibTransId="{FA99689F-F9B4-45E8-8565-D1CE6D82F913}"/>
    <dgm:cxn modelId="{A098AC8C-44CF-4C5B-8BAF-7A2738E207B3}" type="presOf" srcId="{4AD38F77-A2F3-485A-93DE-CA5CECBD2830}" destId="{56AB9639-EE30-4E1A-BC0B-56B3C45CFFCB}" srcOrd="1" destOrd="0" presId="urn:microsoft.com/office/officeart/2005/8/layout/vList4"/>
    <dgm:cxn modelId="{01610FF9-A24A-407E-8EC3-182E5B872580}" type="presOf" srcId="{0E2D085D-0572-4839-A772-B99170ADB12D}" destId="{B6D2EA83-AA4C-4E44-B606-0369043ECB85}" srcOrd="0" destOrd="0" presId="urn:microsoft.com/office/officeart/2005/8/layout/vList4"/>
    <dgm:cxn modelId="{62D53DB1-3941-4A4C-A444-D47C2DF1D4CF}" type="presParOf" srcId="{5845332D-E442-4BAA-B8A3-1267ACC7420C}" destId="{D7AD2972-2ACC-44FC-9517-13C8F24D8E98}" srcOrd="0" destOrd="0" presId="urn:microsoft.com/office/officeart/2005/8/layout/vList4"/>
    <dgm:cxn modelId="{CD0394C7-39E7-4E63-ABE7-14E7FCE56D8E}" type="presParOf" srcId="{D7AD2972-2ACC-44FC-9517-13C8F24D8E98}" destId="{ABA057ED-56E2-446E-A2D1-225AB07CD707}" srcOrd="0" destOrd="0" presId="urn:microsoft.com/office/officeart/2005/8/layout/vList4"/>
    <dgm:cxn modelId="{F811A5A7-3BD1-4972-86F2-1992231C24EF}" type="presParOf" srcId="{D7AD2972-2ACC-44FC-9517-13C8F24D8E98}" destId="{E390ADAD-649E-430A-A21E-56827E5EB8F2}" srcOrd="1" destOrd="0" presId="urn:microsoft.com/office/officeart/2005/8/layout/vList4"/>
    <dgm:cxn modelId="{54A435BF-FF3C-498D-B60E-0EAD2E0D2EC3}" type="presParOf" srcId="{D7AD2972-2ACC-44FC-9517-13C8F24D8E98}" destId="{27474000-C15C-4A4B-AA4E-CE26CDCEE0B2}" srcOrd="2" destOrd="0" presId="urn:microsoft.com/office/officeart/2005/8/layout/vList4"/>
    <dgm:cxn modelId="{9C225F65-9903-4A27-A1A1-ED504B1FA96A}" type="presParOf" srcId="{5845332D-E442-4BAA-B8A3-1267ACC7420C}" destId="{19E7091C-8D2D-4DEC-8A42-58959A7761D6}" srcOrd="1" destOrd="0" presId="urn:microsoft.com/office/officeart/2005/8/layout/vList4"/>
    <dgm:cxn modelId="{03DE123C-C4C9-435C-88E3-BF2ED8E07D41}" type="presParOf" srcId="{5845332D-E442-4BAA-B8A3-1267ACC7420C}" destId="{E0A5E677-79F7-49C6-ACDC-2103F630A573}" srcOrd="2" destOrd="0" presId="urn:microsoft.com/office/officeart/2005/8/layout/vList4"/>
    <dgm:cxn modelId="{880BB102-52BC-4AFC-A0D3-CFD00FCA6104}" type="presParOf" srcId="{E0A5E677-79F7-49C6-ACDC-2103F630A573}" destId="{3C608166-A2DD-4B3E-9C26-A6393D04986F}" srcOrd="0" destOrd="0" presId="urn:microsoft.com/office/officeart/2005/8/layout/vList4"/>
    <dgm:cxn modelId="{77B77094-B58D-4F42-9DEB-2832C3DC8BB3}" type="presParOf" srcId="{E0A5E677-79F7-49C6-ACDC-2103F630A573}" destId="{17DCB899-1D7E-48DE-AE9F-39F82A4F5008}" srcOrd="1" destOrd="0" presId="urn:microsoft.com/office/officeart/2005/8/layout/vList4"/>
    <dgm:cxn modelId="{E31F9EEE-E250-4929-A60B-AEA4DE593DD6}" type="presParOf" srcId="{E0A5E677-79F7-49C6-ACDC-2103F630A573}" destId="{56AB9639-EE30-4E1A-BC0B-56B3C45CFFCB}" srcOrd="2" destOrd="0" presId="urn:microsoft.com/office/officeart/2005/8/layout/vList4"/>
    <dgm:cxn modelId="{DF166025-E70F-47AE-BF99-C1CB9BF4DD1C}" type="presParOf" srcId="{5845332D-E442-4BAA-B8A3-1267ACC7420C}" destId="{47449F72-20EC-45B4-B5C6-A198616F23D6}" srcOrd="3" destOrd="0" presId="urn:microsoft.com/office/officeart/2005/8/layout/vList4"/>
    <dgm:cxn modelId="{93F10968-1038-4A7E-AFF0-08D5C1024146}" type="presParOf" srcId="{5845332D-E442-4BAA-B8A3-1267ACC7420C}" destId="{62C46A08-1EF2-456D-B68C-3A5C84B60438}" srcOrd="4" destOrd="0" presId="urn:microsoft.com/office/officeart/2005/8/layout/vList4"/>
    <dgm:cxn modelId="{FAC82D63-57E0-4D27-B344-3285519A3CD2}" type="presParOf" srcId="{62C46A08-1EF2-456D-B68C-3A5C84B60438}" destId="{B6D2EA83-AA4C-4E44-B606-0369043ECB85}" srcOrd="0" destOrd="0" presId="urn:microsoft.com/office/officeart/2005/8/layout/vList4"/>
    <dgm:cxn modelId="{A0E9BAC6-DE2F-4DF5-9366-1E9C3CD54AD1}" type="presParOf" srcId="{62C46A08-1EF2-456D-B68C-3A5C84B60438}" destId="{85FE6095-8757-46EC-9E56-168923C369D2}" srcOrd="1" destOrd="0" presId="urn:microsoft.com/office/officeart/2005/8/layout/vList4"/>
    <dgm:cxn modelId="{CCD04CAA-6314-4759-9D89-AE22EA1AC12E}" type="presParOf" srcId="{62C46A08-1EF2-456D-B68C-3A5C84B60438}" destId="{CB512B17-A7FB-4E69-9AC1-48DD50EC804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FB18F8-481D-4B07-9CE2-C6CF5F55F1F1}" type="doc">
      <dgm:prSet loTypeId="urn:microsoft.com/office/officeart/2005/8/layout/pyramid2" loCatId="list" qsTypeId="urn:microsoft.com/office/officeart/2005/8/quickstyle/3d2" qsCatId="3D" csTypeId="urn:microsoft.com/office/officeart/2005/8/colors/accent1_2" csCatId="accent1" phldr="1"/>
      <dgm:spPr/>
    </dgm:pt>
    <dgm:pt modelId="{06C5849D-97F1-41DA-9F0F-E93BCEF36D94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smtClean="0"/>
            <a:t>Day to Day operational activity up to  the end of project</a:t>
          </a:r>
          <a:endParaRPr lang="en-US" dirty="0"/>
        </a:p>
      </dgm:t>
    </dgm:pt>
    <dgm:pt modelId="{D8004F46-323C-4270-9A8A-24ED1C2A6331}" type="parTrans" cxnId="{45D1B4EB-D8A9-4901-BE68-73CB81948D8D}">
      <dgm:prSet/>
      <dgm:spPr/>
      <dgm:t>
        <a:bodyPr/>
        <a:lstStyle/>
        <a:p>
          <a:endParaRPr lang="en-US"/>
        </a:p>
      </dgm:t>
    </dgm:pt>
    <dgm:pt modelId="{6ACD5131-5681-4FE9-AFD6-7A29A9E91240}" type="sibTrans" cxnId="{45D1B4EB-D8A9-4901-BE68-73CB81948D8D}">
      <dgm:prSet/>
      <dgm:spPr/>
      <dgm:t>
        <a:bodyPr/>
        <a:lstStyle/>
        <a:p>
          <a:endParaRPr lang="en-US"/>
        </a:p>
      </dgm:t>
    </dgm:pt>
    <dgm:pt modelId="{A501CBD6-ED13-43AE-8516-776288C2772E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smtClean="0"/>
            <a:t>Electrical Engineering methods, tools.</a:t>
          </a:r>
          <a:endParaRPr lang="en-US" dirty="0"/>
        </a:p>
      </dgm:t>
    </dgm:pt>
    <dgm:pt modelId="{5B7B912A-9869-450A-ACBE-8E318B40DEBC}" type="parTrans" cxnId="{649B7EDA-FE03-48F1-9542-68847C812589}">
      <dgm:prSet/>
      <dgm:spPr/>
      <dgm:t>
        <a:bodyPr/>
        <a:lstStyle/>
        <a:p>
          <a:endParaRPr lang="en-US"/>
        </a:p>
      </dgm:t>
    </dgm:pt>
    <dgm:pt modelId="{7D5B7AAA-33C2-425A-A5CD-3E70920724A6}" type="sibTrans" cxnId="{649B7EDA-FE03-48F1-9542-68847C812589}">
      <dgm:prSet/>
      <dgm:spPr/>
      <dgm:t>
        <a:bodyPr/>
        <a:lstStyle/>
        <a:p>
          <a:endParaRPr lang="en-US"/>
        </a:p>
      </dgm:t>
    </dgm:pt>
    <dgm:pt modelId="{FA663348-9EA4-4769-9DF8-5567EDD2B001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smtClean="0"/>
            <a:t>Concept of understanding transformer data, data variables.</a:t>
          </a:r>
          <a:endParaRPr lang="en-US" dirty="0"/>
        </a:p>
      </dgm:t>
    </dgm:pt>
    <dgm:pt modelId="{C5ED3ACA-3CDE-4230-90DA-439C3EF3A85D}" type="parTrans" cxnId="{838D9366-C38F-4BC4-B85B-0459C9ADB8E8}">
      <dgm:prSet/>
      <dgm:spPr/>
      <dgm:t>
        <a:bodyPr/>
        <a:lstStyle/>
        <a:p>
          <a:endParaRPr lang="en-US"/>
        </a:p>
      </dgm:t>
    </dgm:pt>
    <dgm:pt modelId="{4CAFF2B1-3A07-48A9-8B4A-615D2620EA85}" type="sibTrans" cxnId="{838D9366-C38F-4BC4-B85B-0459C9ADB8E8}">
      <dgm:prSet/>
      <dgm:spPr/>
      <dgm:t>
        <a:bodyPr/>
        <a:lstStyle/>
        <a:p>
          <a:endParaRPr lang="en-US"/>
        </a:p>
      </dgm:t>
    </dgm:pt>
    <dgm:pt modelId="{1810DE2C-D33C-4811-A1AA-51B25B3139EF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smtClean="0"/>
            <a:t>DGA, Oil BD, Electrical Parameters, Electrical Transformers, SLD</a:t>
          </a:r>
          <a:endParaRPr lang="en-US" dirty="0"/>
        </a:p>
      </dgm:t>
    </dgm:pt>
    <dgm:pt modelId="{A02EA7F7-22B2-4DF9-8A0C-F2B415EC20A5}" type="parTrans" cxnId="{352F2F44-E999-46F3-B324-A4186FDFC51F}">
      <dgm:prSet/>
      <dgm:spPr/>
      <dgm:t>
        <a:bodyPr/>
        <a:lstStyle/>
        <a:p>
          <a:endParaRPr lang="en-US"/>
        </a:p>
      </dgm:t>
    </dgm:pt>
    <dgm:pt modelId="{C1B32457-596E-4312-B933-37A9E2233649}" type="sibTrans" cxnId="{352F2F44-E999-46F3-B324-A4186FDFC51F}">
      <dgm:prSet/>
      <dgm:spPr/>
      <dgm:t>
        <a:bodyPr/>
        <a:lstStyle/>
        <a:p>
          <a:endParaRPr lang="en-US"/>
        </a:p>
      </dgm:t>
    </dgm:pt>
    <dgm:pt modelId="{1F61F951-525C-43AE-A682-0ECB49408930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smtClean="0"/>
            <a:t>Other technical and required skill sets</a:t>
          </a:r>
          <a:endParaRPr lang="en-US" dirty="0"/>
        </a:p>
      </dgm:t>
    </dgm:pt>
    <dgm:pt modelId="{FC758CC9-ACAB-4C7D-AFA8-DFAE4E56C511}" type="parTrans" cxnId="{932AA19D-43A7-4962-9E8F-356837C7CAB0}">
      <dgm:prSet/>
      <dgm:spPr/>
      <dgm:t>
        <a:bodyPr/>
        <a:lstStyle/>
        <a:p>
          <a:endParaRPr lang="en-US"/>
        </a:p>
      </dgm:t>
    </dgm:pt>
    <dgm:pt modelId="{17CCAE8D-5AA6-4250-B1AC-CA5E7087E9EE}" type="sibTrans" cxnId="{932AA19D-43A7-4962-9E8F-356837C7CAB0}">
      <dgm:prSet/>
      <dgm:spPr/>
      <dgm:t>
        <a:bodyPr/>
        <a:lstStyle/>
        <a:p>
          <a:endParaRPr lang="en-US"/>
        </a:p>
      </dgm:t>
    </dgm:pt>
    <dgm:pt modelId="{8D322813-27B1-47A8-8F5F-FCB0F9955B99}">
      <dgm:prSet phldrT="[Text]"/>
      <dgm:spPr>
        <a:noFill/>
        <a:ln>
          <a:noFill/>
        </a:ln>
      </dgm:spPr>
      <dgm:t>
        <a:bodyPr/>
        <a:lstStyle/>
        <a:p>
          <a:pPr algn="l"/>
          <a:r>
            <a:rPr lang="en-IN" b="1" i="0" dirty="0" err="1" smtClean="0"/>
            <a:t>Covid</a:t>
          </a:r>
          <a:r>
            <a:rPr lang="en-IN" b="1" i="0" dirty="0" smtClean="0"/>
            <a:t> safety guidelines and </a:t>
          </a:r>
          <a:r>
            <a:rPr lang="en-IN" b="1" i="0" dirty="0" err="1" smtClean="0"/>
            <a:t>dicipline</a:t>
          </a:r>
          <a:endParaRPr lang="en-US" dirty="0"/>
        </a:p>
      </dgm:t>
    </dgm:pt>
    <dgm:pt modelId="{087526A1-4A38-433B-8402-CE6BAA3FB733}" type="parTrans" cxnId="{CFBFE33F-12AF-447A-AC27-0054CB180806}">
      <dgm:prSet/>
      <dgm:spPr/>
      <dgm:t>
        <a:bodyPr/>
        <a:lstStyle/>
        <a:p>
          <a:endParaRPr lang="en-US"/>
        </a:p>
      </dgm:t>
    </dgm:pt>
    <dgm:pt modelId="{0A57A2FD-AB62-4846-8B69-F56CD143A269}" type="sibTrans" cxnId="{CFBFE33F-12AF-447A-AC27-0054CB180806}">
      <dgm:prSet/>
      <dgm:spPr/>
      <dgm:t>
        <a:bodyPr/>
        <a:lstStyle/>
        <a:p>
          <a:endParaRPr lang="en-US"/>
        </a:p>
      </dgm:t>
    </dgm:pt>
    <dgm:pt modelId="{69D7B0EC-9375-4F26-81BC-67F68F71A8C5}" type="pres">
      <dgm:prSet presAssocID="{60FB18F8-481D-4B07-9CE2-C6CF5F55F1F1}" presName="compositeShape" presStyleCnt="0">
        <dgm:presLayoutVars>
          <dgm:dir/>
          <dgm:resizeHandles/>
        </dgm:presLayoutVars>
      </dgm:prSet>
      <dgm:spPr/>
    </dgm:pt>
    <dgm:pt modelId="{879A21E7-76FC-4ABF-89D5-FFEE7B78FC52}" type="pres">
      <dgm:prSet presAssocID="{60FB18F8-481D-4B07-9CE2-C6CF5F55F1F1}" presName="pyramid" presStyleLbl="node1" presStyleIdx="0" presStyleCnt="1" custLinFactNeighborX="-37763" custLinFactNeighborY="-1554"/>
      <dgm:spPr/>
    </dgm:pt>
    <dgm:pt modelId="{BA2964BC-8A6F-4251-902D-86C4479955F6}" type="pres">
      <dgm:prSet presAssocID="{60FB18F8-481D-4B07-9CE2-C6CF5F55F1F1}" presName="theList" presStyleCnt="0"/>
      <dgm:spPr/>
    </dgm:pt>
    <dgm:pt modelId="{8716FB51-F3EE-4B2B-BB0C-26C7B463F2C2}" type="pres">
      <dgm:prSet presAssocID="{06C5849D-97F1-41DA-9F0F-E93BCEF36D94}" presName="aNode" presStyleLbl="fgAcc1" presStyleIdx="0" presStyleCnt="6" custScaleX="160933" custLinFactY="-40759" custLinFactNeighborX="-1783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501EE-5A15-4392-8058-69E806BDE91F}" type="pres">
      <dgm:prSet presAssocID="{06C5849D-97F1-41DA-9F0F-E93BCEF36D94}" presName="aSpace" presStyleCnt="0"/>
      <dgm:spPr/>
    </dgm:pt>
    <dgm:pt modelId="{21E554CC-5E18-44A3-AFE6-627D6802E92C}" type="pres">
      <dgm:prSet presAssocID="{A501CBD6-ED13-43AE-8516-776288C2772E}" presName="aNode" presStyleLbl="fgAcc1" presStyleIdx="1" presStyleCnt="6" custScaleX="162553" custLinFactY="-15635" custLinFactNeighborX="-1576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FCF23C-EE75-45B1-856E-69F2BB0C8973}" type="pres">
      <dgm:prSet presAssocID="{A501CBD6-ED13-43AE-8516-776288C2772E}" presName="aSpace" presStyleCnt="0"/>
      <dgm:spPr/>
    </dgm:pt>
    <dgm:pt modelId="{77DEA7F7-D7AB-41C1-A183-2002CA4DEF70}" type="pres">
      <dgm:prSet presAssocID="{FA663348-9EA4-4769-9DF8-5567EDD2B001}" presName="aNode" presStyleLbl="fgAcc1" presStyleIdx="2" presStyleCnt="6" custScaleX="168023" custLinFactNeighborX="-12728" custLinFactNeighborY="-716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A3E63-8745-44BB-991A-58DFDDD3AB3B}" type="pres">
      <dgm:prSet presAssocID="{FA663348-9EA4-4769-9DF8-5567EDD2B001}" presName="aSpace" presStyleCnt="0"/>
      <dgm:spPr/>
    </dgm:pt>
    <dgm:pt modelId="{110F9F4E-2172-4080-A3B9-F321281B629B}" type="pres">
      <dgm:prSet presAssocID="{1810DE2C-D33C-4811-A1AA-51B25B3139EF}" presName="aNode" presStyleLbl="fgAcc1" presStyleIdx="3" presStyleCnt="6" custScaleX="201729" custLinFactY="3672" custLinFactNeighborX="195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1AF6E-3477-42F2-A405-539C3DD0BF15}" type="pres">
      <dgm:prSet presAssocID="{1810DE2C-D33C-4811-A1AA-51B25B3139EF}" presName="aSpace" presStyleCnt="0"/>
      <dgm:spPr/>
    </dgm:pt>
    <dgm:pt modelId="{9F2093E7-3890-4E92-89B7-85DC80B57E98}" type="pres">
      <dgm:prSet presAssocID="{1F61F951-525C-43AE-A682-0ECB49408930}" presName="aNode" presStyleLbl="fgAcc1" presStyleIdx="4" presStyleCnt="6" custScaleX="163462" custLinFactY="22855" custLinFactNeighborX="-170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CDD50-69B2-46C9-9C53-4E499654A29B}" type="pres">
      <dgm:prSet presAssocID="{1F61F951-525C-43AE-A682-0ECB49408930}" presName="aSpace" presStyleCnt="0"/>
      <dgm:spPr/>
    </dgm:pt>
    <dgm:pt modelId="{2A7191EC-7476-4006-9565-9D8608E93658}" type="pres">
      <dgm:prSet presAssocID="{8D322813-27B1-47A8-8F5F-FCB0F9955B99}" presName="aNode" presStyleLbl="fgAcc1" presStyleIdx="5" presStyleCnt="6" custScaleX="165384" custLinFactY="52929" custLinFactNeighborX="-14293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2D3DF-C58D-4B98-8727-CA572A0D11C2}" type="pres">
      <dgm:prSet presAssocID="{8D322813-27B1-47A8-8F5F-FCB0F9955B99}" presName="aSpace" presStyleCnt="0"/>
      <dgm:spPr/>
    </dgm:pt>
  </dgm:ptLst>
  <dgm:cxnLst>
    <dgm:cxn modelId="{127D095C-F0B4-41A5-AD1A-5BC3064A8C72}" type="presOf" srcId="{06C5849D-97F1-41DA-9F0F-E93BCEF36D94}" destId="{8716FB51-F3EE-4B2B-BB0C-26C7B463F2C2}" srcOrd="0" destOrd="0" presId="urn:microsoft.com/office/officeart/2005/8/layout/pyramid2"/>
    <dgm:cxn modelId="{649B7EDA-FE03-48F1-9542-68847C812589}" srcId="{60FB18F8-481D-4B07-9CE2-C6CF5F55F1F1}" destId="{A501CBD6-ED13-43AE-8516-776288C2772E}" srcOrd="1" destOrd="0" parTransId="{5B7B912A-9869-450A-ACBE-8E318B40DEBC}" sibTransId="{7D5B7AAA-33C2-425A-A5CD-3E70920724A6}"/>
    <dgm:cxn modelId="{ABC15325-C04A-4843-BC70-112E0B21CF98}" type="presOf" srcId="{1F61F951-525C-43AE-A682-0ECB49408930}" destId="{9F2093E7-3890-4E92-89B7-85DC80B57E98}" srcOrd="0" destOrd="0" presId="urn:microsoft.com/office/officeart/2005/8/layout/pyramid2"/>
    <dgm:cxn modelId="{CFBFE33F-12AF-447A-AC27-0054CB180806}" srcId="{60FB18F8-481D-4B07-9CE2-C6CF5F55F1F1}" destId="{8D322813-27B1-47A8-8F5F-FCB0F9955B99}" srcOrd="5" destOrd="0" parTransId="{087526A1-4A38-433B-8402-CE6BAA3FB733}" sibTransId="{0A57A2FD-AB62-4846-8B69-F56CD143A269}"/>
    <dgm:cxn modelId="{60712914-6EC0-46FE-BE52-109DD2C0FF29}" type="presOf" srcId="{FA663348-9EA4-4769-9DF8-5567EDD2B001}" destId="{77DEA7F7-D7AB-41C1-A183-2002CA4DEF70}" srcOrd="0" destOrd="0" presId="urn:microsoft.com/office/officeart/2005/8/layout/pyramid2"/>
    <dgm:cxn modelId="{838D9366-C38F-4BC4-B85B-0459C9ADB8E8}" srcId="{60FB18F8-481D-4B07-9CE2-C6CF5F55F1F1}" destId="{FA663348-9EA4-4769-9DF8-5567EDD2B001}" srcOrd="2" destOrd="0" parTransId="{C5ED3ACA-3CDE-4230-90DA-439C3EF3A85D}" sibTransId="{4CAFF2B1-3A07-48A9-8B4A-615D2620EA85}"/>
    <dgm:cxn modelId="{EF537DD6-090F-4369-BDD9-FAEBC7E987EA}" type="presOf" srcId="{A501CBD6-ED13-43AE-8516-776288C2772E}" destId="{21E554CC-5E18-44A3-AFE6-627D6802E92C}" srcOrd="0" destOrd="0" presId="urn:microsoft.com/office/officeart/2005/8/layout/pyramid2"/>
    <dgm:cxn modelId="{CD0A26EB-B310-4F75-B943-7411B35A851C}" type="presOf" srcId="{60FB18F8-481D-4B07-9CE2-C6CF5F55F1F1}" destId="{69D7B0EC-9375-4F26-81BC-67F68F71A8C5}" srcOrd="0" destOrd="0" presId="urn:microsoft.com/office/officeart/2005/8/layout/pyramid2"/>
    <dgm:cxn modelId="{CA44D4CE-806F-4CC9-9F40-1A692EBEBB1C}" type="presOf" srcId="{8D322813-27B1-47A8-8F5F-FCB0F9955B99}" destId="{2A7191EC-7476-4006-9565-9D8608E93658}" srcOrd="0" destOrd="0" presId="urn:microsoft.com/office/officeart/2005/8/layout/pyramid2"/>
    <dgm:cxn modelId="{45D1B4EB-D8A9-4901-BE68-73CB81948D8D}" srcId="{60FB18F8-481D-4B07-9CE2-C6CF5F55F1F1}" destId="{06C5849D-97F1-41DA-9F0F-E93BCEF36D94}" srcOrd="0" destOrd="0" parTransId="{D8004F46-323C-4270-9A8A-24ED1C2A6331}" sibTransId="{6ACD5131-5681-4FE9-AFD6-7A29A9E91240}"/>
    <dgm:cxn modelId="{932AA19D-43A7-4962-9E8F-356837C7CAB0}" srcId="{60FB18F8-481D-4B07-9CE2-C6CF5F55F1F1}" destId="{1F61F951-525C-43AE-A682-0ECB49408930}" srcOrd="4" destOrd="0" parTransId="{FC758CC9-ACAB-4C7D-AFA8-DFAE4E56C511}" sibTransId="{17CCAE8D-5AA6-4250-B1AC-CA5E7087E9EE}"/>
    <dgm:cxn modelId="{1FACFC0F-6C2F-4E3E-AB0E-4F80F984DB48}" type="presOf" srcId="{1810DE2C-D33C-4811-A1AA-51B25B3139EF}" destId="{110F9F4E-2172-4080-A3B9-F321281B629B}" srcOrd="0" destOrd="0" presId="urn:microsoft.com/office/officeart/2005/8/layout/pyramid2"/>
    <dgm:cxn modelId="{352F2F44-E999-46F3-B324-A4186FDFC51F}" srcId="{60FB18F8-481D-4B07-9CE2-C6CF5F55F1F1}" destId="{1810DE2C-D33C-4811-A1AA-51B25B3139EF}" srcOrd="3" destOrd="0" parTransId="{A02EA7F7-22B2-4DF9-8A0C-F2B415EC20A5}" sibTransId="{C1B32457-596E-4312-B933-37A9E2233649}"/>
    <dgm:cxn modelId="{08EFD5C0-C454-42B0-9068-4AE85BCA5D5D}" type="presParOf" srcId="{69D7B0EC-9375-4F26-81BC-67F68F71A8C5}" destId="{879A21E7-76FC-4ABF-89D5-FFEE7B78FC52}" srcOrd="0" destOrd="0" presId="urn:microsoft.com/office/officeart/2005/8/layout/pyramid2"/>
    <dgm:cxn modelId="{EDFC3831-AC65-43A2-9845-65F8790B233E}" type="presParOf" srcId="{69D7B0EC-9375-4F26-81BC-67F68F71A8C5}" destId="{BA2964BC-8A6F-4251-902D-86C4479955F6}" srcOrd="1" destOrd="0" presId="urn:microsoft.com/office/officeart/2005/8/layout/pyramid2"/>
    <dgm:cxn modelId="{F44354ED-B1D1-435C-8737-BF0470D68121}" type="presParOf" srcId="{BA2964BC-8A6F-4251-902D-86C4479955F6}" destId="{8716FB51-F3EE-4B2B-BB0C-26C7B463F2C2}" srcOrd="0" destOrd="0" presId="urn:microsoft.com/office/officeart/2005/8/layout/pyramid2"/>
    <dgm:cxn modelId="{359828A5-0108-477D-922E-A90B53A83D5A}" type="presParOf" srcId="{BA2964BC-8A6F-4251-902D-86C4479955F6}" destId="{A19501EE-5A15-4392-8058-69E806BDE91F}" srcOrd="1" destOrd="0" presId="urn:microsoft.com/office/officeart/2005/8/layout/pyramid2"/>
    <dgm:cxn modelId="{753AC6BC-9A49-468F-A34C-EC69417B6FEE}" type="presParOf" srcId="{BA2964BC-8A6F-4251-902D-86C4479955F6}" destId="{21E554CC-5E18-44A3-AFE6-627D6802E92C}" srcOrd="2" destOrd="0" presId="urn:microsoft.com/office/officeart/2005/8/layout/pyramid2"/>
    <dgm:cxn modelId="{731A5E16-2050-460B-99A2-B3B8DB78DAE4}" type="presParOf" srcId="{BA2964BC-8A6F-4251-902D-86C4479955F6}" destId="{3CFCF23C-EE75-45B1-856E-69F2BB0C8973}" srcOrd="3" destOrd="0" presId="urn:microsoft.com/office/officeart/2005/8/layout/pyramid2"/>
    <dgm:cxn modelId="{D82940DC-158D-4811-983C-6656EE6413EF}" type="presParOf" srcId="{BA2964BC-8A6F-4251-902D-86C4479955F6}" destId="{77DEA7F7-D7AB-41C1-A183-2002CA4DEF70}" srcOrd="4" destOrd="0" presId="urn:microsoft.com/office/officeart/2005/8/layout/pyramid2"/>
    <dgm:cxn modelId="{72D78B35-C0C0-410E-9086-A8F563F13A4A}" type="presParOf" srcId="{BA2964BC-8A6F-4251-902D-86C4479955F6}" destId="{D0CA3E63-8745-44BB-991A-58DFDDD3AB3B}" srcOrd="5" destOrd="0" presId="urn:microsoft.com/office/officeart/2005/8/layout/pyramid2"/>
    <dgm:cxn modelId="{2F725B54-6CF8-4367-A8C5-143DC543091B}" type="presParOf" srcId="{BA2964BC-8A6F-4251-902D-86C4479955F6}" destId="{110F9F4E-2172-4080-A3B9-F321281B629B}" srcOrd="6" destOrd="0" presId="urn:microsoft.com/office/officeart/2005/8/layout/pyramid2"/>
    <dgm:cxn modelId="{0FEF8A10-0671-4906-ADF5-5C929AD15877}" type="presParOf" srcId="{BA2964BC-8A6F-4251-902D-86C4479955F6}" destId="{99A1AF6E-3477-42F2-A405-539C3DD0BF15}" srcOrd="7" destOrd="0" presId="urn:microsoft.com/office/officeart/2005/8/layout/pyramid2"/>
    <dgm:cxn modelId="{8ABA0D9D-697F-437D-B76C-1AF6A000427C}" type="presParOf" srcId="{BA2964BC-8A6F-4251-902D-86C4479955F6}" destId="{9F2093E7-3890-4E92-89B7-85DC80B57E98}" srcOrd="8" destOrd="0" presId="urn:microsoft.com/office/officeart/2005/8/layout/pyramid2"/>
    <dgm:cxn modelId="{A8A355BA-1FCB-45F2-BF91-57D5F59E1478}" type="presParOf" srcId="{BA2964BC-8A6F-4251-902D-86C4479955F6}" destId="{6CECDD50-69B2-46C9-9C53-4E499654A29B}" srcOrd="9" destOrd="0" presId="urn:microsoft.com/office/officeart/2005/8/layout/pyramid2"/>
    <dgm:cxn modelId="{3A57228B-7C33-4491-88F8-FF43CF38B19D}" type="presParOf" srcId="{BA2964BC-8A6F-4251-902D-86C4479955F6}" destId="{2A7191EC-7476-4006-9565-9D8608E93658}" srcOrd="10" destOrd="0" presId="urn:microsoft.com/office/officeart/2005/8/layout/pyramid2"/>
    <dgm:cxn modelId="{3DA61F17-BB72-49CE-86AF-534818032DAF}" type="presParOf" srcId="{BA2964BC-8A6F-4251-902D-86C4479955F6}" destId="{D832D3DF-C58D-4B98-8727-CA572A0D11C2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057ED-56E2-446E-A2D1-225AB07CD707}">
      <dsp:nvSpPr>
        <dsp:cNvPr id="0" name=""/>
        <dsp:cNvSpPr/>
      </dsp:nvSpPr>
      <dsp:spPr>
        <a:xfrm>
          <a:off x="0" y="0"/>
          <a:ext cx="8458200" cy="832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Identify the risk, risk register(What technology customer end, Man support from client side, Customer Data sharing policy, Customer Working compliance, any machine breakdown, pandemic risk)</a:t>
          </a:r>
          <a:endParaRPr lang="en-US" sz="3200" kern="1200" dirty="0"/>
        </a:p>
      </dsp:txBody>
      <dsp:txXfrm>
        <a:off x="1774890" y="0"/>
        <a:ext cx="6683309" cy="832500"/>
      </dsp:txXfrm>
    </dsp:sp>
    <dsp:sp modelId="{E390ADAD-649E-430A-A21E-56827E5EB8F2}">
      <dsp:nvSpPr>
        <dsp:cNvPr id="0" name=""/>
        <dsp:cNvSpPr/>
      </dsp:nvSpPr>
      <dsp:spPr>
        <a:xfrm>
          <a:off x="105528" y="83250"/>
          <a:ext cx="1189865" cy="666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608166-A2DD-4B3E-9C26-A6393D04986F}">
      <dsp:nvSpPr>
        <dsp:cNvPr id="0" name=""/>
        <dsp:cNvSpPr/>
      </dsp:nvSpPr>
      <dsp:spPr>
        <a:xfrm>
          <a:off x="0" y="915750"/>
          <a:ext cx="8458200" cy="832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Prioritize the risk, track the risk during task execution (Assigning task, support for tech and extra skill required, daily updates)  </a:t>
          </a:r>
          <a:endParaRPr lang="en-US" sz="1600" kern="1200" dirty="0"/>
        </a:p>
      </dsp:txBody>
      <dsp:txXfrm>
        <a:off x="1774890" y="915750"/>
        <a:ext cx="6683309" cy="832500"/>
      </dsp:txXfrm>
    </dsp:sp>
    <dsp:sp modelId="{17DCB899-1D7E-48DE-AE9F-39F82A4F5008}">
      <dsp:nvSpPr>
        <dsp:cNvPr id="0" name=""/>
        <dsp:cNvSpPr/>
      </dsp:nvSpPr>
      <dsp:spPr>
        <a:xfrm>
          <a:off x="105554" y="999000"/>
          <a:ext cx="1189848" cy="666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D2EA83-AA4C-4E44-B606-0369043ECB85}">
      <dsp:nvSpPr>
        <dsp:cNvPr id="0" name=""/>
        <dsp:cNvSpPr/>
      </dsp:nvSpPr>
      <dsp:spPr>
        <a:xfrm>
          <a:off x="0" y="1831500"/>
          <a:ext cx="8458200" cy="832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Impact and response of the risk (Upstanding project and PPA, daily meeting, follow all </a:t>
          </a:r>
          <a:r>
            <a:rPr lang="en-IN" sz="1600" kern="1200" dirty="0" err="1" smtClean="0"/>
            <a:t>covid</a:t>
          </a:r>
          <a:r>
            <a:rPr lang="en-IN" sz="1600" kern="1200" dirty="0" smtClean="0"/>
            <a:t> guidelines)</a:t>
          </a:r>
          <a:endParaRPr lang="en-US" sz="1600" kern="1200" dirty="0"/>
        </a:p>
      </dsp:txBody>
      <dsp:txXfrm>
        <a:off x="1774890" y="1831500"/>
        <a:ext cx="6683309" cy="832500"/>
      </dsp:txXfrm>
    </dsp:sp>
    <dsp:sp modelId="{85FE6095-8757-46EC-9E56-168923C369D2}">
      <dsp:nvSpPr>
        <dsp:cNvPr id="0" name=""/>
        <dsp:cNvSpPr/>
      </dsp:nvSpPr>
      <dsp:spPr>
        <a:xfrm>
          <a:off x="46888" y="1914903"/>
          <a:ext cx="1248514" cy="6660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A21E7-76FC-4ABF-89D5-FFEE7B78FC52}">
      <dsp:nvSpPr>
        <dsp:cNvPr id="0" name=""/>
        <dsp:cNvSpPr/>
      </dsp:nvSpPr>
      <dsp:spPr>
        <a:xfrm>
          <a:off x="0" y="0"/>
          <a:ext cx="4064000" cy="40640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16FB51-F3EE-4B2B-BB0C-26C7B463F2C2}">
      <dsp:nvSpPr>
        <dsp:cNvPr id="0" name=""/>
        <dsp:cNvSpPr/>
      </dsp:nvSpPr>
      <dsp:spPr>
        <a:xfrm>
          <a:off x="2031996" y="152400"/>
          <a:ext cx="4251206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smtClean="0"/>
            <a:t>Day to Day operational activity up to  the end of project</a:t>
          </a:r>
          <a:endParaRPr lang="en-US" sz="1100" kern="1200" dirty="0"/>
        </a:p>
      </dsp:txBody>
      <dsp:txXfrm>
        <a:off x="2055477" y="175881"/>
        <a:ext cx="4204244" cy="434050"/>
      </dsp:txXfrm>
    </dsp:sp>
    <dsp:sp modelId="{21E554CC-5E18-44A3-AFE6-627D6802E92C}">
      <dsp:nvSpPr>
        <dsp:cNvPr id="0" name=""/>
        <dsp:cNvSpPr/>
      </dsp:nvSpPr>
      <dsp:spPr>
        <a:xfrm>
          <a:off x="2065412" y="814389"/>
          <a:ext cx="4294000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smtClean="0"/>
            <a:t>Electrical Engineering methods, tools.</a:t>
          </a:r>
          <a:endParaRPr lang="en-US" sz="1100" kern="1200" dirty="0"/>
        </a:p>
      </dsp:txBody>
      <dsp:txXfrm>
        <a:off x="2088893" y="837870"/>
        <a:ext cx="4247038" cy="434050"/>
      </dsp:txXfrm>
    </dsp:sp>
    <dsp:sp modelId="{77DEA7F7-D7AB-41C1-A183-2002CA4DEF70}">
      <dsp:nvSpPr>
        <dsp:cNvPr id="0" name=""/>
        <dsp:cNvSpPr/>
      </dsp:nvSpPr>
      <dsp:spPr>
        <a:xfrm>
          <a:off x="2073311" y="1447800"/>
          <a:ext cx="4438495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smtClean="0"/>
            <a:t>Concept of understanding transformer data, data variables.</a:t>
          </a:r>
          <a:endParaRPr lang="en-US" sz="1100" kern="1200" dirty="0"/>
        </a:p>
      </dsp:txBody>
      <dsp:txXfrm>
        <a:off x="2096792" y="1471281"/>
        <a:ext cx="4391533" cy="434050"/>
      </dsp:txXfrm>
    </dsp:sp>
    <dsp:sp modelId="{110F9F4E-2172-4080-A3B9-F321281B629B}">
      <dsp:nvSpPr>
        <dsp:cNvPr id="0" name=""/>
        <dsp:cNvSpPr/>
      </dsp:nvSpPr>
      <dsp:spPr>
        <a:xfrm>
          <a:off x="2015988" y="2109789"/>
          <a:ext cx="5328873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smtClean="0"/>
            <a:t>DGA, Oil BD, Electrical Parameters, Electrical Transformers, SLD</a:t>
          </a:r>
          <a:endParaRPr lang="en-US" sz="1100" kern="1200" dirty="0"/>
        </a:p>
      </dsp:txBody>
      <dsp:txXfrm>
        <a:off x="2039469" y="2133270"/>
        <a:ext cx="5281911" cy="434050"/>
      </dsp:txXfrm>
    </dsp:sp>
    <dsp:sp modelId="{9F2093E7-3890-4E92-89B7-85DC80B57E98}">
      <dsp:nvSpPr>
        <dsp:cNvPr id="0" name=""/>
        <dsp:cNvSpPr/>
      </dsp:nvSpPr>
      <dsp:spPr>
        <a:xfrm>
          <a:off x="2020571" y="2743201"/>
          <a:ext cx="4318012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smtClean="0"/>
            <a:t>Other technical and required skill sets</a:t>
          </a:r>
          <a:endParaRPr lang="en-US" sz="1100" kern="1200" dirty="0"/>
        </a:p>
      </dsp:txBody>
      <dsp:txXfrm>
        <a:off x="2044052" y="2766682"/>
        <a:ext cx="4271050" cy="434050"/>
      </dsp:txXfrm>
    </dsp:sp>
    <dsp:sp modelId="{2A7191EC-7476-4006-9565-9D8608E93658}">
      <dsp:nvSpPr>
        <dsp:cNvPr id="0" name=""/>
        <dsp:cNvSpPr/>
      </dsp:nvSpPr>
      <dsp:spPr>
        <a:xfrm>
          <a:off x="2066825" y="3428999"/>
          <a:ext cx="4368783" cy="481012"/>
        </a:xfrm>
        <a:prstGeom prst="round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i="0" kern="1200" dirty="0" err="1" smtClean="0"/>
            <a:t>Covid</a:t>
          </a:r>
          <a:r>
            <a:rPr lang="en-IN" sz="1100" b="1" i="0" kern="1200" dirty="0" smtClean="0"/>
            <a:t> safety guidelines and </a:t>
          </a:r>
          <a:r>
            <a:rPr lang="en-IN" sz="1100" b="1" i="0" kern="1200" dirty="0" err="1" smtClean="0"/>
            <a:t>dicipline</a:t>
          </a:r>
          <a:endParaRPr lang="en-US" sz="1100" kern="1200" dirty="0"/>
        </a:p>
      </dsp:txBody>
      <dsp:txXfrm>
        <a:off x="2090306" y="3452480"/>
        <a:ext cx="4321821" cy="434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67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67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B1EEC09B-9794-4AE0-A5D0-000BEFD6BBC2}" type="slidenum">
              <a:rPr lang="ja-JP" altLang="en-US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31032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l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4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6427"/>
            <a:ext cx="560832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7" tIns="45718" rIns="91437" bIns="45718" numCol="1" anchor="b" anchorCtr="0" compatLnSpc="1">
            <a:prstTxWarp prst="textNoShape">
              <a:avLst/>
            </a:prstTxWarp>
          </a:bodyPr>
          <a:lstStyle>
            <a:lvl1pPr algn="l">
              <a:defRPr sz="1200" i="0"/>
            </a:lvl1pPr>
          </a:lstStyle>
          <a:p>
            <a:endParaRPr lang="en-US" altLang="ja-JP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675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7" tIns="45718" rIns="91437" bIns="45718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7718408A-C188-46DE-8FA9-037515186B5A}" type="slidenum">
              <a:rPr lang="ja-JP" altLang="en-US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13244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04798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04798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04798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9FC5-BD0C-4FD3-A05C-1662E802A862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B38B1-7080-48AF-AACA-E9C1E7AF3C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DE77-DA0E-497F-A800-E617C9E9D8EF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82B2-AECC-4C8A-835D-630EACB388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AE801-84AF-42E1-A478-D4DE495EF239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AE880-046F-4980-83EA-9E6EE9027F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ctangle 57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gradFill rotWithShape="1">
            <a:gsLst>
              <a:gs pos="0">
                <a:srgbClr val="0066F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08" tIns="47856" rIns="95708" bIns="47856" anchor="ctr"/>
          <a:lstStyle/>
          <a:p>
            <a:pPr algn="l" defTabSz="957263" eaLnBrk="0" hangingPunct="0"/>
            <a:endParaRPr lang="en-US" altLang="ja-JP" sz="1500" b="1" i="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1082" name="Line 58"/>
          <p:cNvSpPr>
            <a:spLocks noChangeShapeType="1"/>
          </p:cNvSpPr>
          <p:nvPr/>
        </p:nvSpPr>
        <p:spPr bwMode="auto">
          <a:xfrm>
            <a:off x="0" y="400050"/>
            <a:ext cx="91440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1442" name="AutoShape 2" descr="Image result for samsung logo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444" name="AutoShape 4" descr="Image result for samsung logo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2" descr="Image result for samsung logo"/>
          <p:cNvSpPr>
            <a:spLocks noChangeAspect="1" noChangeArrowheads="1"/>
          </p:cNvSpPr>
          <p:nvPr userDrawn="1"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samsung logo"/>
          <p:cNvSpPr>
            <a:spLocks noChangeAspect="1" noChangeArrowheads="1"/>
          </p:cNvSpPr>
          <p:nvPr userDrawn="1"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658" r:id="rId15"/>
    <p:sldLayoutId id="2147483657" r:id="rId16"/>
    <p:sldLayoutId id="2147483673" r:id="rId17"/>
    <p:sldLayoutId id="2147483699" r:id="rId18"/>
    <p:sldLayoutId id="2147483712" r:id="rId19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14350"/>
            <a:ext cx="89916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6750"/>
            <a:ext cx="7772400" cy="125015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Time series analysis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Energy (“KWH”)</a:t>
            </a:r>
            <a:br>
              <a:rPr lang="en-IN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10443" r="6542" b="59927"/>
          <a:stretch/>
        </p:blipFill>
        <p:spPr>
          <a:xfrm>
            <a:off x="6919912" y="3562351"/>
            <a:ext cx="2140268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/>
              <a:t>7</a:t>
            </a:r>
            <a:r>
              <a:rPr lang="en-IN" sz="2000" b="1" dirty="0" smtClean="0"/>
              <a:t>. Fore See Risk involved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0000" y="514350"/>
            <a:ext cx="6781800" cy="2462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28600" indent="-228600" algn="l">
              <a:buAutoNum type="alphaLcParenR"/>
            </a:pPr>
            <a:r>
              <a:rPr lang="en-US" b="1" i="0" dirty="0" smtClean="0"/>
              <a:t>Technology risk:</a:t>
            </a:r>
            <a:r>
              <a:rPr lang="en-US" i="0" dirty="0" smtClean="0"/>
              <a:t> Data security, compliance, personal training, service outage, project failure.</a:t>
            </a:r>
          </a:p>
          <a:p>
            <a:pPr marL="228600" indent="-228600" algn="l">
              <a:buAutoNum type="alphaLcParenR"/>
            </a:pPr>
            <a:endParaRPr lang="en-IN" i="0" dirty="0"/>
          </a:p>
          <a:p>
            <a:pPr marL="228600" indent="-228600" algn="l">
              <a:buAutoNum type="alphaLcParenR"/>
            </a:pPr>
            <a:r>
              <a:rPr lang="en-IN" b="1" i="0" dirty="0" smtClean="0"/>
              <a:t>Communication Risk: </a:t>
            </a:r>
            <a:r>
              <a:rPr lang="en-IN" i="0" dirty="0" smtClean="0"/>
              <a:t>Setting Up meetings, track changes, loss of data or misinformation.</a:t>
            </a:r>
          </a:p>
          <a:p>
            <a:pPr marL="228600" indent="-228600" algn="l">
              <a:buAutoNum type="alphaLcParenR"/>
            </a:pPr>
            <a:endParaRPr lang="en-IN" b="1" i="0" dirty="0"/>
          </a:p>
          <a:p>
            <a:pPr marL="228600" indent="-228600" algn="l">
              <a:buAutoNum type="alphaLcParenR"/>
            </a:pPr>
            <a:r>
              <a:rPr lang="en-IN" b="1" i="0" dirty="0" smtClean="0"/>
              <a:t>Cost risk and Scope risk:</a:t>
            </a:r>
            <a:r>
              <a:rPr lang="en-IN" i="0" dirty="0" smtClean="0"/>
              <a:t> Low Scope-Low Cost, High scope-High Cost.</a:t>
            </a:r>
          </a:p>
          <a:p>
            <a:pPr marL="228600" indent="-228600" algn="l">
              <a:buAutoNum type="alphaLcParenR"/>
            </a:pPr>
            <a:endParaRPr lang="en-IN" i="0" dirty="0"/>
          </a:p>
          <a:p>
            <a:pPr marL="228600" indent="-228600" algn="l">
              <a:buFontTx/>
              <a:buAutoNum type="alphaLcParenR"/>
            </a:pPr>
            <a:r>
              <a:rPr lang="en-US" b="1" i="0" dirty="0" smtClean="0"/>
              <a:t>Health </a:t>
            </a:r>
            <a:r>
              <a:rPr lang="en-US" b="1" i="0" dirty="0"/>
              <a:t>and safety </a:t>
            </a:r>
            <a:r>
              <a:rPr lang="en-US" b="1" i="0" dirty="0" smtClean="0"/>
              <a:t>risk: </a:t>
            </a:r>
            <a:r>
              <a:rPr lang="en-US" i="0" dirty="0" smtClean="0"/>
              <a:t>Pandemic, Team Health </a:t>
            </a:r>
          </a:p>
          <a:p>
            <a:pPr marL="228600" indent="-228600" algn="l">
              <a:buFontTx/>
              <a:buAutoNum type="alphaLcParenR"/>
            </a:pPr>
            <a:endParaRPr lang="en-IN" b="1" i="0" dirty="0"/>
          </a:p>
          <a:p>
            <a:pPr marL="228600" indent="-228600" algn="l">
              <a:buFontTx/>
              <a:buAutoNum type="alphaLcParenR"/>
            </a:pPr>
            <a:endParaRPr lang="en-US" b="1" i="0" dirty="0" smtClean="0"/>
          </a:p>
          <a:p>
            <a:pPr marL="228600" indent="-228600" algn="l">
              <a:buFontTx/>
              <a:buAutoNum type="alphaLcParenR"/>
            </a:pPr>
            <a:endParaRPr lang="en-IN" b="1" i="0" dirty="0"/>
          </a:p>
          <a:p>
            <a:pPr marL="228600" indent="-228600" algn="l">
              <a:buFontTx/>
              <a:buAutoNum type="alphaLcParenR"/>
            </a:pPr>
            <a:endParaRPr lang="en-IN" b="1" i="0" dirty="0" smtClean="0"/>
          </a:p>
          <a:p>
            <a:pPr algn="l"/>
            <a:r>
              <a:rPr lang="en-IN" b="1" i="0" dirty="0" smtClean="0"/>
              <a:t> Risk Mitigation Plan:</a:t>
            </a:r>
            <a:endParaRPr lang="en-US" b="1" i="0" dirty="0"/>
          </a:p>
          <a:p>
            <a:pPr marL="228600" indent="-228600" algn="l">
              <a:buAutoNum type="alphaLcParenR"/>
            </a:pPr>
            <a:endParaRPr lang="en-US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2266950"/>
            <a:ext cx="8458200" cy="2664000"/>
            <a:chOff x="381000" y="2038350"/>
            <a:chExt cx="8458200" cy="2664000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2958647457"/>
                </p:ext>
              </p:extLst>
            </p:nvPr>
          </p:nvGraphicFramePr>
          <p:xfrm>
            <a:off x="381000" y="2038350"/>
            <a:ext cx="8458200" cy="26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30" y="3105151"/>
              <a:ext cx="1068780" cy="5438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70" y="4019550"/>
              <a:ext cx="1091640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98790"/>
              <a:ext cx="1075410" cy="525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27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8. Guidance and </a:t>
            </a:r>
            <a:r>
              <a:rPr lang="en-IN" sz="2000" b="1" smtClean="0"/>
              <a:t>Knowledge transfer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64836898"/>
              </p:ext>
            </p:extLst>
          </p:nvPr>
        </p:nvGraphicFramePr>
        <p:xfrm>
          <a:off x="76200" y="590550"/>
          <a:ext cx="856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90550"/>
            <a:ext cx="3200400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Forecasting of Billing Energy using ARIMA model: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t="48908" r="58024" b="30745"/>
          <a:stretch/>
        </p:blipFill>
        <p:spPr>
          <a:xfrm>
            <a:off x="5059683" y="514350"/>
            <a:ext cx="1569718" cy="2114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8" b="47657"/>
          <a:stretch/>
        </p:blipFill>
        <p:spPr>
          <a:xfrm>
            <a:off x="76200" y="2556256"/>
            <a:ext cx="4983482" cy="2587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16437" r="7895" b="2668"/>
          <a:stretch/>
        </p:blipFill>
        <p:spPr>
          <a:xfrm>
            <a:off x="0" y="438150"/>
            <a:ext cx="5064862" cy="2097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t="76440" r="27901" b="6549"/>
          <a:stretch/>
        </p:blipFill>
        <p:spPr>
          <a:xfrm>
            <a:off x="5029200" y="2647950"/>
            <a:ext cx="4114800" cy="24714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705600" y="514350"/>
            <a:ext cx="2362200" cy="21236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Note:-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Here we are forecast Energy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b="1" i="0" dirty="0" smtClean="0"/>
              <a:t>Why: Energy is Power * time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Energy is related with Billing and it increase w.r.t time.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Billing is cost to the company.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There is pattern inside it.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066800"/>
            <a:ext cx="76200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 bwMode="auto">
          <a:xfrm>
            <a:off x="838200" y="2800350"/>
            <a:ext cx="609600" cy="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524000" y="2800350"/>
            <a:ext cx="609600" cy="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209800" y="2800350"/>
            <a:ext cx="457200" cy="45720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2743200" y="3333750"/>
            <a:ext cx="381000" cy="22479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3352800" y="3486150"/>
            <a:ext cx="594360" cy="7239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4038600" y="3265170"/>
            <a:ext cx="594360" cy="220980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838200" y="666750"/>
            <a:ext cx="4038600" cy="1632704"/>
          </a:xfrm>
          <a:prstGeom prst="straightConnector1">
            <a:avLst/>
          </a:prstGeom>
          <a:solidFill>
            <a:schemeClr val="folHlink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685800" y="4476750"/>
            <a:ext cx="1219200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Jul to Nov(Mid)</a:t>
            </a:r>
            <a:endParaRPr kumimoji="0" lang="en-US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590800" y="4476750"/>
            <a:ext cx="1219200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Nov to </a:t>
            </a:r>
            <a:r>
              <a:rPr kumimoji="0" lang="en-IN" sz="11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feb</a:t>
            </a:r>
            <a:endParaRPr kumimoji="0" lang="en-US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133600" y="2628900"/>
            <a:ext cx="0" cy="2381250"/>
          </a:xfrm>
          <a:prstGeom prst="line">
            <a:avLst/>
          </a:prstGeom>
          <a:solidFill>
            <a:schemeClr val="folHlink"/>
          </a:solidFill>
          <a:ln w="127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038600" y="2647950"/>
            <a:ext cx="0" cy="2381250"/>
          </a:xfrm>
          <a:prstGeom prst="line">
            <a:avLst/>
          </a:prstGeom>
          <a:solidFill>
            <a:schemeClr val="folHlink"/>
          </a:solidFill>
          <a:ln w="127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 smtClean="0">
                <a:solidFill>
                  <a:schemeClr val="tx1"/>
                </a:solidFill>
              </a:rPr>
              <a:t>Energy </a:t>
            </a:r>
            <a:r>
              <a:rPr lang="en-IN" i="0" dirty="0" err="1" smtClean="0">
                <a:solidFill>
                  <a:schemeClr val="tx1"/>
                </a:solidFill>
              </a:rPr>
              <a:t>Forcasting</a:t>
            </a:r>
            <a:r>
              <a:rPr lang="en-IN" i="0" dirty="0" smtClean="0">
                <a:solidFill>
                  <a:schemeClr val="tx1"/>
                </a:solidFill>
              </a:rPr>
              <a:t> (‘KWH’)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1950"/>
            <a:ext cx="7772400" cy="1250156"/>
          </a:xfrm>
        </p:spPr>
        <p:txBody>
          <a:bodyPr/>
          <a:lstStyle/>
          <a:p>
            <a:pPr algn="ctr"/>
            <a:r>
              <a:rPr lang="en-IN" dirty="0" smtClean="0"/>
              <a:t>Power Stability issue 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transformer (oil type)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57350"/>
            <a:ext cx="6629400" cy="33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1. Target variables and independent variable: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481340"/>
            <a:ext cx="274320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i="0" dirty="0" smtClean="0"/>
              <a:t>Targeted Variables</a:t>
            </a:r>
            <a:endParaRPr lang="en-US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895600" y="481340"/>
            <a:ext cx="2819400" cy="2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i="0" dirty="0" smtClean="0"/>
              <a:t>Independent Variables</a:t>
            </a:r>
            <a:endParaRPr lang="en-US" i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7506" r="4801" b="8716"/>
          <a:stretch/>
        </p:blipFill>
        <p:spPr>
          <a:xfrm>
            <a:off x="5791200" y="472439"/>
            <a:ext cx="3276600" cy="4385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76200" y="786140"/>
            <a:ext cx="2743200" cy="21236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Amps (I2R losses, Heating, variation)</a:t>
            </a:r>
          </a:p>
          <a:p>
            <a:pPr marL="171450" indent="-171450" algn="l">
              <a:buFont typeface="Arial" pitchFamily="34" charset="0"/>
              <a:buChar char="•"/>
            </a:pPr>
            <a:endParaRPr lang="en-IN" i="0" dirty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 smtClean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 smtClean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 smtClean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 smtClean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/>
          </a:p>
          <a:p>
            <a:pPr marL="171450" indent="-171450" algn="l">
              <a:buFont typeface="Arial" pitchFamily="34" charset="0"/>
              <a:buChar char="•"/>
            </a:pPr>
            <a:endParaRPr lang="en-IN" i="0" dirty="0" smtClean="0"/>
          </a:p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DGA value (Blood test)</a:t>
            </a:r>
            <a:endParaRPr lang="en-US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2895600" y="786140"/>
            <a:ext cx="2819400" cy="2123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Voltage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KVA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KW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HZ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i="0" dirty="0" smtClean="0"/>
              <a:t>Power Factor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b="1" i="0" dirty="0" smtClean="0">
                <a:solidFill>
                  <a:srgbClr val="FF0000"/>
                </a:solidFill>
              </a:rPr>
              <a:t>Harmonics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b="1" i="0" dirty="0" smtClean="0">
                <a:solidFill>
                  <a:schemeClr val="bg1"/>
                </a:solidFill>
              </a:rPr>
              <a:t>WTI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b="1" i="0" dirty="0" smtClean="0">
                <a:solidFill>
                  <a:schemeClr val="bg1"/>
                </a:solidFill>
              </a:rPr>
              <a:t>OTI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IN" b="1" i="0" dirty="0" smtClean="0">
                <a:solidFill>
                  <a:schemeClr val="bg1"/>
                </a:solidFill>
              </a:rPr>
              <a:t>Oil BDV </a:t>
            </a:r>
          </a:p>
          <a:p>
            <a:pPr marL="171450" indent="-171450" algn="l">
              <a:buFont typeface="Arial" pitchFamily="34" charset="0"/>
              <a:buChar char="•"/>
            </a:pPr>
            <a:endParaRPr lang="en-IN" b="1" i="0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en-IN" b="1" i="0" dirty="0" smtClean="0">
              <a:solidFill>
                <a:schemeClr val="bg1"/>
              </a:solidFill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en-US" b="1" i="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952751"/>
            <a:ext cx="28194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008659"/>
            <a:ext cx="2743200" cy="1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2. </a:t>
            </a:r>
            <a:r>
              <a:rPr lang="en-IN" sz="2000" b="1" dirty="0" err="1" smtClean="0"/>
              <a:t>IoT</a:t>
            </a:r>
            <a:r>
              <a:rPr lang="en-IN" sz="2000" b="1" dirty="0" smtClean="0"/>
              <a:t> sensors Installed for Variables collection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742951"/>
            <a:ext cx="2209800" cy="116463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6200" y="449580"/>
            <a:ext cx="3581400" cy="2993380"/>
            <a:chOff x="0" y="449580"/>
            <a:chExt cx="3581400" cy="2993380"/>
          </a:xfrm>
        </p:grpSpPr>
        <p:grpSp>
          <p:nvGrpSpPr>
            <p:cNvPr id="12" name="Group 11"/>
            <p:cNvGrpSpPr/>
            <p:nvPr/>
          </p:nvGrpSpPr>
          <p:grpSpPr>
            <a:xfrm>
              <a:off x="0" y="449580"/>
              <a:ext cx="3581400" cy="2993380"/>
              <a:chOff x="0" y="449580"/>
              <a:chExt cx="3581400" cy="29933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9580"/>
                <a:ext cx="3440009" cy="2916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0" y="276734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VL1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09600" y="3050545"/>
                <a:ext cx="457200" cy="26161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VL2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82398" y="318135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VL3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057400" y="3018961"/>
                <a:ext cx="457200" cy="26161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err="1" smtClean="0"/>
                  <a:t>VLn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590800" y="2788935"/>
                <a:ext cx="457200" cy="2616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ILN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590800" y="241935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IL1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074126" y="245236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IL3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590800" y="219075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 smtClean="0"/>
                  <a:t>IL2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3124200" y="2114550"/>
                <a:ext cx="457200" cy="2616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IN" b="1" i="0" dirty="0"/>
                  <a:t>E</a:t>
                </a:r>
                <a:endPara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 bwMode="auto">
            <a:xfrm>
              <a:off x="1741591" y="514350"/>
              <a:ext cx="1535009" cy="261610"/>
            </a:xfrm>
            <a:prstGeom prst="rect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b="1" i="0" dirty="0" smtClean="0"/>
                <a:t>Power Analyser</a:t>
              </a:r>
              <a:endPara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Bent-Up Arrow 24"/>
            <p:cNvSpPr/>
            <p:nvPr/>
          </p:nvSpPr>
          <p:spPr bwMode="auto">
            <a:xfrm>
              <a:off x="1981200" y="773430"/>
              <a:ext cx="697992" cy="731520"/>
            </a:xfrm>
            <a:prstGeom prst="bentUpArrow">
              <a:avLst/>
            </a:prstGeom>
            <a:solidFill>
              <a:schemeClr val="folHlink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37665" y="2680960"/>
            <a:ext cx="2590800" cy="80519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755392" y="1949631"/>
            <a:ext cx="760817" cy="127727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505200" y="514350"/>
            <a:ext cx="2103243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b="1" i="0" dirty="0" smtClean="0"/>
              <a:t>REAL TIME VIEW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607526" y="2038350"/>
            <a:ext cx="1955074" cy="769441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b="1" i="0" u="sng" dirty="0" smtClean="0">
                <a:solidFill>
                  <a:srgbClr val="FF0000"/>
                </a:solidFill>
              </a:rPr>
              <a:t>Current sensors </a:t>
            </a:r>
            <a:r>
              <a:rPr lang="en-IN" b="1" i="0" dirty="0" smtClean="0"/>
              <a:t>measured the current from the feeder and store in power analyser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607526" y="2919740"/>
            <a:ext cx="1955074" cy="769441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b="1" i="0" u="sng" dirty="0" smtClean="0">
                <a:solidFill>
                  <a:srgbClr val="FF0000"/>
                </a:solidFill>
              </a:rPr>
              <a:t>Voltage sensors </a:t>
            </a:r>
            <a:r>
              <a:rPr lang="en-IN" b="1" i="0" dirty="0" smtClean="0"/>
              <a:t>measured the Voltage from the feeder and store in power analyser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Left Arrow 31"/>
          <p:cNvSpPr/>
          <p:nvPr/>
        </p:nvSpPr>
        <p:spPr bwMode="auto">
          <a:xfrm>
            <a:off x="3429000" y="2266950"/>
            <a:ext cx="200174" cy="359405"/>
          </a:xfrm>
          <a:prstGeom prst="leftArrow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Left Arrow 34"/>
          <p:cNvSpPr/>
          <p:nvPr/>
        </p:nvSpPr>
        <p:spPr bwMode="auto">
          <a:xfrm>
            <a:off x="2578391" y="3224540"/>
            <a:ext cx="1029135" cy="337810"/>
          </a:xfrm>
          <a:prstGeom prst="leftArrow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3486150"/>
            <a:ext cx="5562600" cy="12954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IN" sz="1100" b="1" i="0" dirty="0" smtClean="0"/>
              <a:t>Note:</a:t>
            </a:r>
          </a:p>
          <a:p>
            <a:pPr marL="457200" indent="-457200" algn="l">
              <a:buAutoNum type="arabicPeriod"/>
            </a:pPr>
            <a:r>
              <a:rPr lang="en-IN" sz="1100" b="1" i="0" dirty="0" smtClean="0">
                <a:solidFill>
                  <a:srgbClr val="FF0000"/>
                </a:solidFill>
              </a:rPr>
              <a:t>Assumption: </a:t>
            </a:r>
            <a:r>
              <a:rPr lang="en-IN" sz="1100" i="0" dirty="0" smtClean="0">
                <a:solidFill>
                  <a:srgbClr val="FF0000"/>
                </a:solidFill>
              </a:rPr>
              <a:t>We are assuming that the data collection is to investigate stability issue. So this temporary and more flexible data collection technique</a:t>
            </a:r>
            <a:r>
              <a:rPr lang="en-IN" sz="1100" i="0" dirty="0" smtClean="0"/>
              <a:t>. </a:t>
            </a:r>
          </a:p>
          <a:p>
            <a:pPr marL="457200" indent="-457200" algn="l">
              <a:buAutoNum type="arabicPeriod"/>
            </a:pPr>
            <a:r>
              <a:rPr lang="en-IN" sz="1100" i="0" dirty="0" smtClean="0"/>
              <a:t>Power Analyser itself calculate the remaining KWH, KWH_I, KVARH, KW, KVA, KVAR, MPD, MKVAD by Current and voltage sensor Data.</a:t>
            </a:r>
          </a:p>
          <a:p>
            <a:pPr algn="l"/>
            <a:endParaRPr lang="en-US" sz="1100" b="1" i="0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13973"/>
              </p:ext>
            </p:extLst>
          </p:nvPr>
        </p:nvGraphicFramePr>
        <p:xfrm>
          <a:off x="0" y="4441269"/>
          <a:ext cx="9067800" cy="645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75"/>
                <a:gridCol w="1133475"/>
                <a:gridCol w="1133475"/>
                <a:gridCol w="1133475"/>
                <a:gridCol w="1133475"/>
                <a:gridCol w="1133475"/>
                <a:gridCol w="1133475"/>
                <a:gridCol w="1133475"/>
              </a:tblGrid>
              <a:tr h="189309"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KWH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KWH_I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KVARH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KW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KVA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KVAR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MPD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MKVAD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481"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Kilo</a:t>
                      </a:r>
                      <a:r>
                        <a:rPr lang="en-IN" sz="900" baseline="0" dirty="0" smtClean="0">
                          <a:solidFill>
                            <a:schemeClr val="tx1"/>
                          </a:solidFill>
                        </a:rPr>
                        <a:t> watt hour(Energy)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Kilo</a:t>
                      </a:r>
                      <a:r>
                        <a:rPr lang="en-IN" sz="900" baseline="0" dirty="0" smtClean="0">
                          <a:solidFill>
                            <a:schemeClr val="tx1"/>
                          </a:solidFill>
                        </a:rPr>
                        <a:t> watt hour import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Reactive</a:t>
                      </a:r>
                      <a:r>
                        <a:rPr lang="en-IN" sz="900" baseline="0" dirty="0" smtClean="0">
                          <a:solidFill>
                            <a:schemeClr val="tx1"/>
                          </a:solidFill>
                        </a:rPr>
                        <a:t> power hour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Kilo watt (Real Power)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Kilo volt Amp (apparent power)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Reactive</a:t>
                      </a:r>
                      <a:r>
                        <a:rPr lang="en-IN" sz="900" baseline="0" dirty="0" smtClean="0">
                          <a:solidFill>
                            <a:schemeClr val="tx1"/>
                          </a:solidFill>
                        </a:rPr>
                        <a:t> power hour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Maximum power demand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solidFill>
                            <a:schemeClr val="tx1"/>
                          </a:solidFill>
                        </a:rPr>
                        <a:t>Maximum Demand</a:t>
                      </a:r>
                      <a:r>
                        <a:rPr lang="en-IN" sz="900" baseline="0" dirty="0" smtClean="0">
                          <a:solidFill>
                            <a:schemeClr val="tx1"/>
                          </a:solidFill>
                        </a:rPr>
                        <a:t> (In KVA)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82" y="514350"/>
            <a:ext cx="3320917" cy="223559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00350"/>
            <a:ext cx="1197430" cy="136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724150"/>
            <a:ext cx="917207" cy="100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826841"/>
            <a:ext cx="1118051" cy="83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943600" y="4138940"/>
            <a:ext cx="762000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Moxa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010400" y="4138940"/>
            <a:ext cx="762000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Cable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077200" y="4138940"/>
            <a:ext cx="762000" cy="261610"/>
          </a:xfrm>
          <a:prstGeom prst="rect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PLC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105150"/>
            <a:ext cx="2209800" cy="199536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3. Amount of History data required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466735"/>
              </p:ext>
            </p:extLst>
          </p:nvPr>
        </p:nvGraphicFramePr>
        <p:xfrm>
          <a:off x="458598" y="742950"/>
          <a:ext cx="853300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2"/>
                <a:gridCol w="839598"/>
                <a:gridCol w="762000"/>
                <a:gridCol w="586152"/>
                <a:gridCol w="679938"/>
                <a:gridCol w="679938"/>
                <a:gridCol w="398585"/>
                <a:gridCol w="914400"/>
                <a:gridCol w="778189"/>
                <a:gridCol w="533400"/>
                <a:gridCol w="533400"/>
                <a:gridCol w="609600"/>
                <a:gridCol w="685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Voltage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Ampere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KW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PF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Max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Demand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V </a:t>
                      </a:r>
                      <a:r>
                        <a:rPr lang="en-IN" sz="1100" dirty="0" err="1" smtClean="0">
                          <a:solidFill>
                            <a:schemeClr val="tx1"/>
                          </a:solidFill>
                        </a:rPr>
                        <a:t>thd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lang="en-IN" sz="1100" dirty="0" err="1" smtClean="0">
                          <a:solidFill>
                            <a:schemeClr val="tx1"/>
                          </a:solidFill>
                        </a:rPr>
                        <a:t>thd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KWh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gridSpan="13"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the above variable data we should go with max 4Weeks, 60samples per minutes data of </a:t>
                      </a:r>
                      <a:r>
                        <a:rPr lang="en-IN" sz="1100" b="1" u="sng" baseline="0" dirty="0" smtClean="0">
                          <a:solidFill>
                            <a:schemeClr val="tx1"/>
                          </a:solidFill>
                        </a:rPr>
                        <a:t>working</a:t>
                      </a:r>
                      <a:r>
                        <a:rPr lang="en-IN" sz="1100" b="1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lang="en-IN" sz="1100" b="1" u="sng" baseline="0" dirty="0" smtClean="0">
                          <a:solidFill>
                            <a:schemeClr val="tx1"/>
                          </a:solidFill>
                        </a:rPr>
                        <a:t>No-working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to analyse machine behaviour or load pattern. </a:t>
                      </a:r>
                      <a:r>
                        <a:rPr lang="en-IN" sz="1100" b="1" baseline="0" dirty="0" smtClean="0">
                          <a:solidFill>
                            <a:schemeClr val="tx1"/>
                          </a:solidFill>
                        </a:rPr>
                        <a:t>Note:- If stability issue is frequent then duration of that event data is very insightful.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52400" y="438150"/>
            <a:ext cx="2590800" cy="261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a) Power data: High priority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" y="1700540"/>
            <a:ext cx="3276600" cy="261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/>
              <a:t>b</a:t>
            </a:r>
            <a:r>
              <a:rPr lang="en-IN" i="0" dirty="0" smtClean="0"/>
              <a:t>) DGA (Dissolve gas  analysis): High Priority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555765"/>
              </p:ext>
            </p:extLst>
          </p:nvPr>
        </p:nvGraphicFramePr>
        <p:xfrm>
          <a:off x="457200" y="2038350"/>
          <a:ext cx="8534399" cy="745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708"/>
                <a:gridCol w="1159255"/>
                <a:gridCol w="1053868"/>
                <a:gridCol w="810665"/>
                <a:gridCol w="940374"/>
                <a:gridCol w="940374"/>
                <a:gridCol w="786352"/>
                <a:gridCol w="1029545"/>
                <a:gridCol w="1076258"/>
              </a:tblGrid>
              <a:tr h="366925"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CO2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CH4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C2H2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C2H4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C2H6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H2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O2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8875">
                <a:tc gridSpan="9"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the above variable data DGA online monitoring or DGA testing report analyse using DOVAL triangle or Rogers ratio method.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152400" y="2843540"/>
            <a:ext cx="6781800" cy="9387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c) Protection relays calibration data, Relays settings, Load shedding scheme: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d) Thermal image history, WTI, OTI, Oil BDV test and PM schedule: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e) Single line diagram of machine operation: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782257"/>
            <a:ext cx="1524000" cy="1318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8" y="3782257"/>
            <a:ext cx="2419984" cy="1318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843540"/>
            <a:ext cx="2514600" cy="22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/>
              <a:t>4</a:t>
            </a:r>
            <a:r>
              <a:rPr lang="en-IN" sz="2000" b="1" dirty="0" smtClean="0"/>
              <a:t>. Data will be collected at what frequency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72741"/>
              </p:ext>
            </p:extLst>
          </p:nvPr>
        </p:nvGraphicFramePr>
        <p:xfrm>
          <a:off x="458598" y="827841"/>
          <a:ext cx="853300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2"/>
                <a:gridCol w="839598"/>
                <a:gridCol w="762000"/>
                <a:gridCol w="586152"/>
                <a:gridCol w="679938"/>
                <a:gridCol w="679938"/>
                <a:gridCol w="398585"/>
                <a:gridCol w="914400"/>
                <a:gridCol w="778189"/>
                <a:gridCol w="533400"/>
                <a:gridCol w="533400"/>
                <a:gridCol w="609600"/>
                <a:gridCol w="6858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Voltage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Ampere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KW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PF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Max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Demand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V </a:t>
                      </a:r>
                      <a:r>
                        <a:rPr lang="en-IN" sz="1100" dirty="0" err="1" smtClean="0">
                          <a:solidFill>
                            <a:schemeClr val="tx1"/>
                          </a:solidFill>
                        </a:rPr>
                        <a:t>thd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I </a:t>
                      </a:r>
                      <a:r>
                        <a:rPr lang="en-IN" sz="1100" dirty="0" err="1" smtClean="0">
                          <a:solidFill>
                            <a:schemeClr val="tx1"/>
                          </a:solidFill>
                        </a:rPr>
                        <a:t>thd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KWh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KVAH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gridSpan="13"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the above variable data we should </a:t>
                      </a:r>
                      <a:r>
                        <a:rPr lang="en-IN" sz="1100" b="1" u="sng" baseline="0" dirty="0" smtClean="0">
                          <a:solidFill>
                            <a:schemeClr val="tx1"/>
                          </a:solidFill>
                        </a:rPr>
                        <a:t>60samples per minutes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data to catch small anomalies.</a:t>
                      </a:r>
                    </a:p>
                    <a:p>
                      <a:r>
                        <a:rPr lang="en-IN" sz="1100" b="1" baseline="0" dirty="0" smtClean="0">
                          <a:solidFill>
                            <a:schemeClr val="tx1"/>
                          </a:solidFill>
                        </a:rPr>
                        <a:t>Note:- If stability issue is frequent then duration of that event data is very insightful.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2400" y="523041"/>
            <a:ext cx="2590800" cy="261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a) Power data: High priority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" y="1785431"/>
            <a:ext cx="3276600" cy="261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/>
              <a:t>b</a:t>
            </a:r>
            <a:r>
              <a:rPr lang="en-IN" i="0" dirty="0" smtClean="0"/>
              <a:t>) DGA (Dissolve gas  analysis): High Priority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87078"/>
              </p:ext>
            </p:extLst>
          </p:nvPr>
        </p:nvGraphicFramePr>
        <p:xfrm>
          <a:off x="457200" y="2123241"/>
          <a:ext cx="8534399" cy="76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708"/>
                <a:gridCol w="1159255"/>
                <a:gridCol w="1053868"/>
                <a:gridCol w="810665"/>
                <a:gridCol w="940374"/>
                <a:gridCol w="940374"/>
                <a:gridCol w="786352"/>
                <a:gridCol w="1029545"/>
                <a:gridCol w="1076258"/>
              </a:tblGrid>
              <a:tr h="448509">
                <a:tc>
                  <a:txBody>
                    <a:bodyPr/>
                    <a:lstStyle/>
                    <a:p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CO2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CH4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C2H2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u="sng" dirty="0" smtClean="0">
                          <a:solidFill>
                            <a:schemeClr val="tx1"/>
                          </a:solidFill>
                        </a:rPr>
                        <a:t>C2H4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C2H6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H2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smtClean="0">
                          <a:solidFill>
                            <a:schemeClr val="tx1"/>
                          </a:solidFill>
                        </a:rPr>
                        <a:t>O2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8875">
                <a:tc gridSpan="9">
                  <a:txBody>
                    <a:bodyPr/>
                    <a:lstStyle/>
                    <a:p>
                      <a:r>
                        <a:rPr lang="en-IN" sz="1100" baseline="0" dirty="0" smtClean="0">
                          <a:solidFill>
                            <a:schemeClr val="tx1"/>
                          </a:solidFill>
                        </a:rPr>
                        <a:t>If Online DGA monitoring is not available, then oil sampling taken and do DGA testing.</a:t>
                      </a:r>
                      <a:r>
                        <a:rPr lang="en-IN" sz="1100" b="1" baseline="0" dirty="0" smtClean="0">
                          <a:solidFill>
                            <a:schemeClr val="tx1"/>
                          </a:solidFill>
                        </a:rPr>
                        <a:t> Latest One time sampling ok.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152400" y="3063954"/>
            <a:ext cx="6781800" cy="1446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c) Protection relays calibration data, Relays settings, Load shedding scheme: O/V, E/F, O/C, Distance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/>
              <a:t> </a:t>
            </a:r>
            <a:r>
              <a:rPr lang="en-IN" i="0" dirty="0" smtClean="0"/>
              <a:t>   protection, </a:t>
            </a:r>
            <a:r>
              <a:rPr lang="en-IN" i="0" dirty="0" err="1" smtClean="0"/>
              <a:t>Bucholze</a:t>
            </a:r>
            <a:r>
              <a:rPr lang="en-IN" i="0" dirty="0" smtClean="0"/>
              <a:t> relay, MOG relay setting data to be check.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d) Thermal image history, WTI, OTI, Oil BDV test and PM schedule: Latest thermal imaging records.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i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i="0" dirty="0" smtClean="0"/>
              <a:t>e) Single line diagram of machine operation: Updated connected loads detail associated with transformers.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6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2000" b="1" dirty="0" smtClean="0"/>
              <a:t>5. Deployment Architecture on cloud Environment 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0000" y="514350"/>
            <a:ext cx="8721600" cy="769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28600" indent="-228600" algn="l">
              <a:buAutoNum type="alphaLcParenR"/>
            </a:pPr>
            <a:r>
              <a:rPr lang="en-IN" b="1" i="0" dirty="0" smtClean="0"/>
              <a:t>It is Methodology that provides services to provision and deliver resources via the internet. It help in reducing infrastructure management, cost, reduction and makes application, development and maintenance easy.</a:t>
            </a:r>
          </a:p>
          <a:p>
            <a:pPr algn="l"/>
            <a:endParaRPr lang="en-US" b="1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" y="971550"/>
            <a:ext cx="4191000" cy="2488287"/>
            <a:chOff x="304800" y="971550"/>
            <a:chExt cx="4191000" cy="2488287"/>
          </a:xfrm>
        </p:grpSpPr>
        <p:sp>
          <p:nvSpPr>
            <p:cNvPr id="3" name="Rectangle 2"/>
            <p:cNvSpPr/>
            <p:nvPr/>
          </p:nvSpPr>
          <p:spPr bwMode="auto">
            <a:xfrm>
              <a:off x="304800" y="1428750"/>
              <a:ext cx="41910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i="0" dirty="0" smtClean="0">
                  <a:solidFill>
                    <a:schemeClr val="tx1"/>
                  </a:solidFill>
                  <a:latin typeface="Arial" charset="0"/>
                </a:rPr>
                <a:t>Data (KWH, KW, KVA………</a:t>
              </a:r>
              <a:r>
                <a:rPr lang="en-IN" i="0" dirty="0" err="1" smtClean="0">
                  <a:solidFill>
                    <a:schemeClr val="tx1"/>
                  </a:solidFill>
                  <a:latin typeface="Arial" charset="0"/>
                </a:rPr>
                <a:t>etc</a:t>
              </a:r>
              <a:r>
                <a:rPr lang="en-IN" i="0" dirty="0" smtClean="0">
                  <a:solidFill>
                    <a:schemeClr val="tx1"/>
                  </a:solidFill>
                  <a:latin typeface="Arial" charset="0"/>
                </a:rPr>
                <a:t>)</a:t>
              </a:r>
              <a:endParaRPr lang="en-US" i="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04800" y="971550"/>
              <a:ext cx="4191000" cy="2616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Customer responsibility in the cloud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4800" y="1962150"/>
              <a:ext cx="41910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i="0" dirty="0" smtClean="0">
                  <a:solidFill>
                    <a:schemeClr val="tx1"/>
                  </a:solidFill>
                  <a:latin typeface="Arial" charset="0"/>
                </a:rPr>
                <a:t>Platform, Application and access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04800" y="2495550"/>
              <a:ext cx="41910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Operating system, Network, Fire wall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04800" y="3028950"/>
              <a:ext cx="12954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Customer side encryption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52600" y="3028950"/>
              <a:ext cx="12954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Server side encryption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200400" y="3028950"/>
              <a:ext cx="1295400" cy="4308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Networking traffic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4400" y="2190750"/>
            <a:ext cx="4191000" cy="2445097"/>
            <a:chOff x="4724400" y="1014740"/>
            <a:chExt cx="4191000" cy="2445097"/>
          </a:xfrm>
        </p:grpSpPr>
        <p:sp>
          <p:nvSpPr>
            <p:cNvPr id="7" name="Rectangle 6"/>
            <p:cNvSpPr/>
            <p:nvPr/>
          </p:nvSpPr>
          <p:spPr bwMode="auto">
            <a:xfrm>
              <a:off x="4724400" y="1428750"/>
              <a:ext cx="41910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Software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724400" y="1014740"/>
              <a:ext cx="4191000" cy="26161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Cloud responsibility of the cloud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724400" y="1962150"/>
              <a:ext cx="914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Compute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791200" y="1962150"/>
              <a:ext cx="914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Storage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858000" y="1962150"/>
              <a:ext cx="914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Database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7970520" y="1962150"/>
              <a:ext cx="914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Networking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724400" y="2495550"/>
              <a:ext cx="41910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Hardware –Infra structure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724400" y="3028950"/>
              <a:ext cx="1295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Region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172200" y="3028950"/>
              <a:ext cx="1295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Availability excess</a:t>
              </a: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3028950"/>
              <a:ext cx="1295400" cy="430887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Edge Location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Bent Arrow 24"/>
          <p:cNvSpPr/>
          <p:nvPr/>
        </p:nvSpPr>
        <p:spPr bwMode="auto">
          <a:xfrm rot="5400000">
            <a:off x="4828032" y="1325118"/>
            <a:ext cx="813816" cy="868680"/>
          </a:xfrm>
          <a:prstGeom prst="bentArrow">
            <a:avLst/>
          </a:prstGeom>
          <a:solidFill>
            <a:schemeClr val="fol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1309360"/>
            <a:ext cx="1219200" cy="271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Security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7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33400" y="-19050"/>
            <a:ext cx="8229600" cy="438150"/>
          </a:xfrm>
        </p:spPr>
        <p:txBody>
          <a:bodyPr/>
          <a:lstStyle/>
          <a:p>
            <a:pPr algn="l"/>
            <a:r>
              <a:rPr lang="en-IN" sz="1600" b="1" dirty="0" smtClean="0"/>
              <a:t>6. ROI  and Impact this project</a:t>
            </a:r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"/>
            <a:ext cx="540000" cy="36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286000" y="4857750"/>
            <a:ext cx="2286000" cy="2616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i="0" dirty="0">
                <a:solidFill>
                  <a:schemeClr val="tx1"/>
                </a:solidFill>
              </a:rPr>
              <a:t>Power Stability issue </a:t>
            </a:r>
            <a:r>
              <a:rPr lang="en-IN" i="0" dirty="0" smtClean="0">
                <a:solidFill>
                  <a:schemeClr val="tx1"/>
                </a:solidFill>
              </a:rPr>
              <a:t>transformer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2" y="2685775"/>
            <a:ext cx="2684318" cy="2433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14350"/>
            <a:ext cx="4894976" cy="280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2400" y="590550"/>
            <a:ext cx="4800600" cy="2816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28600" indent="-228600" algn="l">
              <a:buAutoNum type="alphaLcParenR"/>
            </a:pPr>
            <a:r>
              <a:rPr lang="en-IN" b="1" i="0" dirty="0" smtClean="0"/>
              <a:t>ROI:</a:t>
            </a:r>
          </a:p>
          <a:p>
            <a:pPr marL="228600" indent="-228600" algn="l">
              <a:buAutoNum type="alphaLcParenR"/>
            </a:pPr>
            <a:endParaRPr lang="en-IN" b="1" i="0" dirty="0"/>
          </a:p>
          <a:p>
            <a:pPr algn="l"/>
            <a:r>
              <a:rPr lang="en-IN" b="1" i="0" u="sng" dirty="0" smtClean="0"/>
              <a:t>Suppose</a:t>
            </a:r>
          </a:p>
          <a:p>
            <a:pPr algn="l"/>
            <a:r>
              <a:rPr lang="en-IN" b="1" i="0" dirty="0" smtClean="0"/>
              <a:t> </a:t>
            </a:r>
          </a:p>
          <a:p>
            <a:pPr algn="l"/>
            <a:r>
              <a:rPr lang="en-IN" b="1" i="0" dirty="0" smtClean="0"/>
              <a:t>-Client investment: 300K$</a:t>
            </a:r>
          </a:p>
          <a:p>
            <a:pPr algn="l"/>
            <a:endParaRPr lang="en-IN" b="1" i="0" dirty="0" smtClean="0"/>
          </a:p>
          <a:p>
            <a:pPr algn="l"/>
            <a:r>
              <a:rPr lang="en-IN" b="1" i="0" dirty="0" smtClean="0"/>
              <a:t>-Our Expense (Man hour, Technology, field work, sensor </a:t>
            </a:r>
            <a:r>
              <a:rPr lang="en-IN" b="1" i="0" dirty="0" err="1" smtClean="0"/>
              <a:t>etc</a:t>
            </a:r>
            <a:r>
              <a:rPr lang="en-IN" b="1" i="0" dirty="0" smtClean="0"/>
              <a:t>):  200K$ </a:t>
            </a:r>
          </a:p>
          <a:p>
            <a:pPr algn="l"/>
            <a:endParaRPr lang="en-IN" b="1" i="0" dirty="0"/>
          </a:p>
          <a:p>
            <a:pPr algn="l"/>
            <a:r>
              <a:rPr lang="en-IN" b="1" i="0" dirty="0" smtClean="0"/>
              <a:t>-Net Profit: 100K$</a:t>
            </a:r>
          </a:p>
          <a:p>
            <a:pPr algn="l"/>
            <a:endParaRPr lang="en-IN" b="1" i="0" dirty="0"/>
          </a:p>
          <a:p>
            <a:pPr algn="l"/>
            <a:r>
              <a:rPr lang="en-IN" sz="1400" b="1" i="0" dirty="0" smtClean="0">
                <a:solidFill>
                  <a:srgbClr val="FF0000"/>
                </a:solidFill>
              </a:rPr>
              <a:t>-: ROI- (100K$/200K$)*100 = 50%</a:t>
            </a:r>
          </a:p>
          <a:p>
            <a:pPr algn="l"/>
            <a:r>
              <a:rPr lang="en-IN" sz="1400" b="1" i="0" dirty="0">
                <a:solidFill>
                  <a:srgbClr val="FF0000"/>
                </a:solidFill>
              </a:rPr>
              <a:t>-: </a:t>
            </a:r>
            <a:r>
              <a:rPr lang="en-IN" sz="1400" b="1" i="0" dirty="0" smtClean="0">
                <a:solidFill>
                  <a:srgbClr val="FF0000"/>
                </a:solidFill>
              </a:rPr>
              <a:t>ROI- Reduce Breakdown and Machine UP time.</a:t>
            </a:r>
          </a:p>
          <a:p>
            <a:pPr algn="l"/>
            <a:r>
              <a:rPr lang="en-IN" sz="1400" b="1" i="0" dirty="0" smtClean="0">
                <a:solidFill>
                  <a:srgbClr val="FF0000"/>
                </a:solidFill>
              </a:rPr>
              <a:t>-: ROI- Customer Benefit</a:t>
            </a:r>
          </a:p>
          <a:p>
            <a:pPr algn="l"/>
            <a:r>
              <a:rPr lang="en-IN" sz="1400" b="1" i="0" dirty="0" smtClean="0">
                <a:solidFill>
                  <a:srgbClr val="FF0000"/>
                </a:solidFill>
              </a:rPr>
              <a:t>-: ROI- Machine efficiency</a:t>
            </a:r>
            <a:endParaRPr lang="en-US" b="1" i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7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88825</TotalTime>
  <Words>983</Words>
  <Application>Microsoft Office PowerPoint</Application>
  <PresentationFormat>On-screen Show (16:9)</PresentationFormat>
  <Paragraphs>214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2_Custom Design</vt:lpstr>
      <vt:lpstr>Custom Design</vt:lpstr>
      <vt:lpstr>1_Custom Design</vt:lpstr>
      <vt:lpstr>Default Design</vt:lpstr>
      <vt:lpstr>Time series analysis Energy (“KWH”) </vt:lpstr>
      <vt:lpstr>Forecasting of Billing Energy using ARIMA model:</vt:lpstr>
      <vt:lpstr>Power Stability issue  transformer (oil type)</vt:lpstr>
      <vt:lpstr>1. Target variables and independent variable:</vt:lpstr>
      <vt:lpstr>2. IoT sensors Installed for Variables collection</vt:lpstr>
      <vt:lpstr>3. Amount of History data required</vt:lpstr>
      <vt:lpstr>4. Data will be collected at what frequency</vt:lpstr>
      <vt:lpstr>5. Deployment Architecture on cloud Environment </vt:lpstr>
      <vt:lpstr>6. ROI  and Impact this project</vt:lpstr>
      <vt:lpstr>7. Fore See Risk involved</vt:lpstr>
      <vt:lpstr>8. Guidance and Knowledge transfer</vt:lpstr>
    </vt:vector>
  </TitlesOfParts>
  <Company>HSCI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AF-LT-001</dc:creator>
  <cp:lastModifiedBy>admin</cp:lastModifiedBy>
  <cp:revision>4854</cp:revision>
  <cp:lastPrinted>2020-06-10T09:29:16Z</cp:lastPrinted>
  <dcterms:created xsi:type="dcterms:W3CDTF">2007-07-10T11:52:21Z</dcterms:created>
  <dcterms:modified xsi:type="dcterms:W3CDTF">2022-02-07T13:01:41Z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06D5055BD43E0ACD5BC45EEF0B6B405268F43F8C540F8B198541D9A37DB9FE28</vt:lpwstr>
  </property>
  <property fmtid="{D5CDD505-2E9C-101B-9397-08002B2CF9AE}" pid="2" name="NSCPROP">
    <vt:lpwstr>NSCCustomProperty</vt:lpwstr>
  </property>
</Properties>
</file>